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1"/>
  </p:normalViewPr>
  <p:slideViewPr>
    <p:cSldViewPr snapToGrid="0">
      <p:cViewPr varScale="1">
        <p:scale>
          <a:sx n="108" d="100"/>
          <a:sy n="108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EC811-EEE5-AF71-7741-D61579CBC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218DAE-E58C-BBE8-B4FB-B422EFC4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0534E-01C1-326A-1103-5DF0D01A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51FE-6771-9E7E-5730-C5E9E9E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D2167-0F3C-E3B0-3EB3-9D043047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42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9B21-0C53-923A-A78D-6A1F8BA2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3B495C-C8E1-EB1E-DD8F-EB8FD50B3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FDFA7-815A-F32E-464C-39D88BE5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34994-5FF0-AA34-9537-AD32BC2E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B667B-BDBF-78D4-1C23-7EE3AA2C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527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39C93D-A018-70D0-BE37-2C21E6A5E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83D4C5-2883-FEC9-1977-9398B363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63D23-7924-E642-DB8B-2D09F86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2B57AF-EEDE-CE8D-F7C5-DA192B5C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CB095-2656-8248-4FBB-81FE13A6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426C0-2989-55F6-F6A7-B844B82B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37A85-B3DA-2056-687F-E6573E80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CAA82-AE31-1A9D-1881-4CDC55E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3383D-C54A-1DAD-40F9-C99AA4B7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A2A7C-2D96-B780-D1BE-C682BF57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54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9573F-C6A1-FA14-1A35-247FE74E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0AB31-2254-279F-E9C7-E34D8E55A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AB36B-CAB1-AD83-85D3-E6B026DD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2474E-4271-74BF-4597-4325C38D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F42BB-40DF-B866-0126-340639E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75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B4F9D-7000-D466-3B25-8F164017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C477F-2F68-8B36-482A-01CB8C8DD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DB3AB-C300-BEA5-356F-B564DC52B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0A5B1-07FA-42DC-FF6F-B5D1BD53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9E7243-25B1-9772-C5A2-E4EA882C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DC503E-0033-C0E1-1570-E6864F63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473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7603A-A56B-CBB8-9AA6-09484B4A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BC93C-F75F-0134-1D9F-7E3661BE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42BC5-846A-B38A-B5C8-958B5365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1F03ED-A366-8EE4-2AA7-92200A722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EB94E1-6435-D0CB-6382-B02DFA0A8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29660-97AA-8929-D411-B0339B7C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EEE80F-923A-9909-03A7-3CE07911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7B71-A868-771E-8A3C-A813718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92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5D7B4-8EB4-196B-BF5D-0D53E03F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DDA427-6C31-8FBB-1437-7ECAD179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38FA44-42D1-C025-B634-303578A6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D569E-3D07-9038-891F-62F62DE3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009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6708-45DF-B7FD-8EA4-E07C79C8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F510F1-3FCD-B1D8-D22C-D9436A9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151F42-89B3-DF38-861F-DD2EE54C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33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DF381-A03E-3AC6-6B51-E98FD68B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D64B0-D806-4101-382E-0C8A38C3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1A872-435A-0AC0-1D85-D13C84D43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4364E-BE2C-8338-5100-D3DD3377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774B75-236F-DB14-67E4-E44CF3F5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38699-ED75-0AF7-2356-B20E4220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35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03D4D-CD85-577C-D01A-82D933E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9A3F37-6D0B-C92F-C2D0-D2A48AB8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8CE338-7C2A-1C4C-8DE5-B799AF01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28F7B-43BF-FEAF-6DF3-3ACFE6BF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92341C-D6BA-79DF-B5D0-67413046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3DB55-F355-EF62-DE16-74F6BE1F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69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C008-E8B7-5A9E-487E-75BAFF85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EF660-718F-E1C1-A814-B3BE5035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72030-F9E6-1E8B-340C-3F16C953E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B39F-9CE2-ED43-99AA-E854D15429A2}" type="datetimeFigureOut">
              <a:rPr lang="ru-UA" smtClean="0"/>
              <a:t>06/24/2025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E3955-6F6F-6A2E-8500-42328D9C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81525-54D0-9CD8-5C59-9E2B878A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93FC-D51A-C340-89C3-51BC3EB97ED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5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215FA-708D-FC9C-C49C-5D1D69019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7529"/>
            <a:ext cx="9144000" cy="18629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C3F52"/>
                </a:solidFill>
                <a:latin typeface="Helvetica Neue" panose="02000503000000020004" pitchFamily="2" charset="0"/>
              </a:rPr>
              <a:t>Е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ЛЕКТРОННИЙ КАБІНЕТ ВСТУПНИКА</a:t>
            </a:r>
          </a:p>
        </p:txBody>
      </p:sp>
    </p:spTree>
    <p:extLst>
      <p:ext uri="{BB962C8B-B14F-4D97-AF65-F5344CB8AC3E}">
        <p14:creationId xmlns:p14="http://schemas.microsoft.com/office/powerpoint/2010/main" val="183181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E3F8A-62E6-F887-1458-89EBF2A1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7.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Активуйте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свій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електронний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</a:t>
            </a:r>
            <a:endParaRPr lang="ru-U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E520F-A466-6D80-556C-0C4F1BCFA067}"/>
              </a:ext>
            </a:extLst>
          </p:cNvPr>
          <p:cNvSpPr txBox="1"/>
          <p:nvPr/>
        </p:nvSpPr>
        <p:spPr>
          <a:xfrm>
            <a:off x="1215080" y="1960952"/>
            <a:ext cx="97618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Зайдіть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свою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пошту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отриманому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листі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про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активацію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особистого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електронного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вступника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посилання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Це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потрібно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зробити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впродовж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15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хвилин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від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моменту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створення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кабінету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Якщо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все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зробили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вчасно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то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отримаєте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повідомлення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«Ваш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акаунт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було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активовано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3925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50D95-E8AD-301B-47F1-DE0CBDDC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8.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Увійдіть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особистий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вступника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та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заповніть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необхідні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дані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 </a:t>
            </a:r>
            <a:endParaRPr lang="ru-UA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B56437-31C9-4BCC-99ED-A9DBD00B4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428" y="2830900"/>
            <a:ext cx="8991144" cy="39946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143F3-5320-D480-E661-3B9C04B20F08}"/>
              </a:ext>
            </a:extLst>
          </p:cNvPr>
          <p:cNvSpPr txBox="1"/>
          <p:nvPr/>
        </p:nvSpPr>
        <p:spPr>
          <a:xfrm>
            <a:off x="838200" y="1505337"/>
            <a:ext cx="106782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Для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цього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введіть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логін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(вашу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електронну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пошту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) та пароль,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вказували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при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реєстрації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Далі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вам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потрібно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зазначити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контактні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телефони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основний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dirty="0">
                <a:solidFill>
                  <a:srgbClr val="2C3F52"/>
                </a:solidFill>
                <a:latin typeface="Helvetica Neue" panose="02000503000000020004" pitchFamily="2" charset="0"/>
              </a:rPr>
              <a:t>– </a:t>
            </a:r>
            <a:r>
              <a:rPr lang="ru-RU" b="1" dirty="0" err="1">
                <a:solidFill>
                  <a:srgbClr val="2C3F52"/>
                </a:solidFill>
                <a:latin typeface="Helvetica Neue" panose="02000503000000020004" pitchFamily="2" charset="0"/>
              </a:rPr>
              <a:t>свій</a:t>
            </a:r>
            <a:r>
              <a:rPr lang="ru-RU" b="1" dirty="0">
                <a:solidFill>
                  <a:srgbClr val="2C3F52"/>
                </a:solidFill>
                <a:latin typeface="Helvetica Neue" panose="02000503000000020004" pitchFamily="2" charset="0"/>
              </a:rPr>
              <a:t>, </a:t>
            </a:r>
            <a:r>
              <a:rPr lang="ru-RU" b="1" dirty="0" err="1">
                <a:solidFill>
                  <a:srgbClr val="2C3F52"/>
                </a:solidFill>
                <a:latin typeface="Helvetica Neue" panose="02000503000000020004" pitchFamily="2" charset="0"/>
              </a:rPr>
              <a:t>додатковий</a:t>
            </a:r>
            <a:r>
              <a:rPr lang="ru-RU" b="1" dirty="0">
                <a:solidFill>
                  <a:srgbClr val="2C3F52"/>
                </a:solidFill>
                <a:latin typeface="Helvetica Neue" panose="02000503000000020004" pitchFamily="2" charset="0"/>
              </a:rPr>
              <a:t> – одного з </a:t>
            </a:r>
            <a:r>
              <a:rPr lang="ru-RU" b="1" dirty="0" err="1">
                <a:solidFill>
                  <a:srgbClr val="2C3F52"/>
                </a:solidFill>
                <a:latin typeface="Helvetica Neue" panose="02000503000000020004" pitchFamily="2" charset="0"/>
              </a:rPr>
              <a:t>батьків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).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Якщо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вказуєте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не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український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номер,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зніміть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позначку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«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Україна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 та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вкажіть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номер разом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із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кодом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іншої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1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країни</a:t>
            </a:r>
            <a:r>
              <a:rPr lang="ru-RU" b="0" i="1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  <a:endParaRPr lang="ru-RU" i="1" dirty="0">
              <a:solidFill>
                <a:srgbClr val="2C3F52"/>
              </a:solidFill>
              <a:latin typeface="Helvetica Neue" panose="0200050300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Далі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кнопку 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«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Підтвердити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50250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E3F8A-62E6-F887-1458-89EBF2A1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9.</a:t>
            </a:r>
            <a:r>
              <a:rPr lang="ru-RU" sz="32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Завантажте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фотографію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</a:t>
            </a:r>
            <a:endParaRPr lang="ru-U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E520F-A466-6D80-556C-0C4F1BCFA067}"/>
              </a:ext>
            </a:extLst>
          </p:cNvPr>
          <p:cNvSpPr txBox="1"/>
          <p:nvPr/>
        </p:nvSpPr>
        <p:spPr>
          <a:xfrm>
            <a:off x="1215080" y="1960952"/>
            <a:ext cx="97618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Завантажте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свій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свою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фотографію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3*4 вагою не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більше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1 МБ.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Це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має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бути фото як на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документи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 фото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має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бути добре видно ваше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обличчя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адже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ми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потім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використаємо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це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фото для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виготовлення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вашого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студентського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квитка.</a:t>
            </a:r>
            <a:endParaRPr lang="ru-RU" sz="2800" b="1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4E520F-A466-6D80-556C-0C4F1BCFA067}"/>
              </a:ext>
            </a:extLst>
          </p:cNvPr>
          <p:cNvSpPr txBox="1"/>
          <p:nvPr/>
        </p:nvSpPr>
        <p:spPr>
          <a:xfrm>
            <a:off x="1215080" y="2736502"/>
            <a:ext cx="97618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Після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цього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ваш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електронний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уже буде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готовий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до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подання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заяв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які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подаватимете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 </a:t>
            </a:r>
            <a:r>
              <a:rPr lang="ru-RU" sz="28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період</a:t>
            </a:r>
            <a:r>
              <a:rPr lang="ru-RU" sz="28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1–14 липня.</a:t>
            </a:r>
            <a:endParaRPr lang="ru-RU" sz="2800" b="1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5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E3F8A-62E6-F887-1458-89EBF2A1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57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Документи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які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потрібні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для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реєстрації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електронного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кабінету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після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9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класу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E520F-A466-6D80-556C-0C4F1BCFA067}"/>
              </a:ext>
            </a:extLst>
          </p:cNvPr>
          <p:cNvSpPr txBox="1"/>
          <p:nvPr/>
        </p:nvSpPr>
        <p:spPr>
          <a:xfrm>
            <a:off x="1215080" y="2344011"/>
            <a:ext cx="97618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документ про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попередню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освіту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тобто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ваш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шкільний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атестат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за 9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класів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документ,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посвідчує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особу (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реєстраційний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номер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облікової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картки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платника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податків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</a:rPr>
              <a:t>-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ідентифікаційний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номер);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фотографія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3*4 в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електронному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форматі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(</a:t>
            </a:r>
            <a:r>
              <a:rPr lang="ru-RU" sz="2800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обсяг</a:t>
            </a:r>
            <a:r>
              <a:rPr lang="ru-RU" sz="28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файлу — до 1 МБ).</a:t>
            </a:r>
          </a:p>
        </p:txBody>
      </p:sp>
    </p:spTree>
    <p:extLst>
      <p:ext uri="{BB962C8B-B14F-4D97-AF65-F5344CB8AC3E}">
        <p14:creationId xmlns:p14="http://schemas.microsoft.com/office/powerpoint/2010/main" val="33147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215FA-708D-FC9C-C49C-5D1D69019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58"/>
            <a:ext cx="9144000" cy="2354284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створити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електронний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вступника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:</a:t>
            </a:r>
            <a:b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</a:b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покрокова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інструкція</a:t>
            </a:r>
            <a:endParaRPr lang="ru-RU" b="1" i="0" u="none" strike="noStrike" dirty="0">
              <a:solidFill>
                <a:srgbClr val="2C3F52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7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1.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Зайдіть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сайт </a:t>
            </a:r>
            <a:r>
              <a:rPr lang="en-GB" sz="3200" b="1" i="0" u="none" strike="noStrike" dirty="0" err="1">
                <a:solidFill>
                  <a:srgbClr val="00A0F0"/>
                </a:solidFill>
                <a:effectLst/>
                <a:latin typeface="Helvetica Neue" panose="02000503000000020004" pitchFamily="2" charset="0"/>
              </a:rPr>
              <a:t>vstup.edbo.gov.ua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 та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кнопку «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Електронний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вступника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  <a:endParaRPr lang="ru-UA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7463BF-A42C-81BD-E492-AF8AEEA4A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978" y="1600797"/>
            <a:ext cx="10046043" cy="4836473"/>
          </a:xfrm>
        </p:spPr>
      </p:pic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F50FF10D-FCCD-D9EE-0BC9-E8BFC9497A05}"/>
              </a:ext>
            </a:extLst>
          </p:cNvPr>
          <p:cNvSpPr/>
          <p:nvPr/>
        </p:nvSpPr>
        <p:spPr>
          <a:xfrm rot="5400000">
            <a:off x="7962326" y="3225340"/>
            <a:ext cx="599303" cy="15873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2. У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вікні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відкрилося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перед вами,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синю кнопку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знизу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«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Реєстрація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  <a:endParaRPr lang="ru-UA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21F11B-8EBB-31E3-EA4B-608128B2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96" y="1523826"/>
            <a:ext cx="10352903" cy="5034046"/>
          </a:xfrm>
        </p:spPr>
      </p:pic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8CF3D7FF-604F-6565-8D1A-777E1C1E8E76}"/>
              </a:ext>
            </a:extLst>
          </p:cNvPr>
          <p:cNvSpPr/>
          <p:nvPr/>
        </p:nvSpPr>
        <p:spPr>
          <a:xfrm rot="16200000">
            <a:off x="4511805" y="4249137"/>
            <a:ext cx="513976" cy="1456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3.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Вкажіть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адресу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своєї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електронної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пошти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до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якої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маєте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доступ.</a:t>
            </a:r>
            <a:endParaRPr lang="ru-UA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4EFBD5-917A-D031-40D3-7F16CBC3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8739"/>
            <a:ext cx="9452918" cy="518155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30343-D1D2-F490-6ACB-1DB89883CBFC}"/>
              </a:ext>
            </a:extLst>
          </p:cNvPr>
          <p:cNvSpPr txBox="1"/>
          <p:nvPr/>
        </p:nvSpPr>
        <p:spPr>
          <a:xfrm>
            <a:off x="8476735" y="1628858"/>
            <a:ext cx="318392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Краще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скопіюйте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ел.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пошту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своєї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електронної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скриньки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щоб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оминути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помилки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трапляються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при ручному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введенні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algn="just"/>
            <a:endParaRPr lang="ru-RU" dirty="0">
              <a:solidFill>
                <a:srgbClr val="2C3F52"/>
              </a:solidFill>
              <a:latin typeface="Helvetica Neue" panose="02000503000000020004" pitchFamily="2" charset="0"/>
            </a:endParaRPr>
          </a:p>
          <a:p>
            <a:pPr algn="just"/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Далі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придумайте пароль 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(не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менше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6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символів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) та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підтвердьте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його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повторно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ввівши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запропонований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рядок. </a:t>
            </a:r>
          </a:p>
          <a:p>
            <a:pPr algn="just"/>
            <a:endParaRPr lang="ru-RU" dirty="0">
              <a:solidFill>
                <a:srgbClr val="2C3F52"/>
              </a:solidFill>
              <a:latin typeface="Helvetica Neue" panose="02000503000000020004" pitchFamily="2" charset="0"/>
            </a:endParaRPr>
          </a:p>
          <a:p>
            <a:pPr algn="just"/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Радимо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записати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або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зберегти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десь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нотатках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дані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адже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надалі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саме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через них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будете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входити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свій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874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4. У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спадному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списку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виберіть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«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для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здобуття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фахової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передвищої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освіти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на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основі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свідоцтва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про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базову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середню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освіту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(9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класів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)</a:t>
            </a:r>
            <a:r>
              <a:rPr lang="ru-RU" sz="3200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  <a:endParaRPr lang="ru-UA" sz="32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9B39179-E4FE-177E-5F60-EEFC270B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011" y="1570656"/>
            <a:ext cx="9835977" cy="5127697"/>
          </a:xfrm>
        </p:spPr>
      </p:pic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36D171E8-385F-C536-A6D3-C0DD6E6D23CD}"/>
              </a:ext>
            </a:extLst>
          </p:cNvPr>
          <p:cNvSpPr/>
          <p:nvPr/>
        </p:nvSpPr>
        <p:spPr>
          <a:xfrm rot="5400000">
            <a:off x="9296856" y="3041160"/>
            <a:ext cx="599303" cy="15873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3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5.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Вкажіть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дані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свого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документа про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освіту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на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базі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якого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вступаєте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</a:t>
            </a:r>
            <a:endParaRPr lang="ru-UA" sz="32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9B39179-E4FE-177E-5F60-EEFC270B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38" y="1465666"/>
            <a:ext cx="9835977" cy="512769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243A8-8297-D6C4-5523-D49753802268}"/>
              </a:ext>
            </a:extLst>
          </p:cNvPr>
          <p:cNvSpPr txBox="1"/>
          <p:nvPr/>
        </p:nvSpPr>
        <p:spPr>
          <a:xfrm>
            <a:off x="7963929" y="2875352"/>
            <a:ext cx="3727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У рядках,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відкриються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перед вами,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введіть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серію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та номер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свого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свідоцтва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про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базову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середню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освіту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шкільного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атестата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після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9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класів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). </a:t>
            </a:r>
          </a:p>
          <a:p>
            <a:pPr algn="just"/>
            <a:endParaRPr lang="ru-RU" dirty="0">
              <a:solidFill>
                <a:srgbClr val="2C3F52"/>
              </a:solidFill>
              <a:latin typeface="Helvetica Neue" panose="02000503000000020004" pitchFamily="2" charset="0"/>
            </a:endParaRPr>
          </a:p>
          <a:p>
            <a:pPr algn="just"/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Після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цього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синю кнопку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знизу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«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Зареєструвати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  <a:endParaRPr lang="ru-RU" b="1" dirty="0">
              <a:solidFill>
                <a:srgbClr val="2C3F52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1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77C1-CB02-9593-3954-EFC8B22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>
            <a:noAutofit/>
          </a:bodyPr>
          <a:lstStyle/>
          <a:p>
            <a:pPr algn="ctr"/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6.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Пройдіть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ідентифікацію</a:t>
            </a:r>
            <a:r>
              <a:rPr lang="ru-RU" sz="3200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.</a:t>
            </a:r>
            <a:endParaRPr lang="ru-UA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243A8-8297-D6C4-5523-D49753802268}"/>
              </a:ext>
            </a:extLst>
          </p:cNvPr>
          <p:cNvSpPr txBox="1"/>
          <p:nvPr/>
        </p:nvSpPr>
        <p:spPr>
          <a:xfrm>
            <a:off x="838200" y="1058909"/>
            <a:ext cx="10678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Для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цього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у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вікні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відкриється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перед вами,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вкажіть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номер документа,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посвідчує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особу 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ідентифікаційний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номер - ОБОВ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’</a:t>
            </a:r>
            <a:r>
              <a:rPr lang="uk-UA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ЯЗКОВО!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).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Далі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натисніть</a:t>
            </a:r>
            <a:r>
              <a:rPr lang="ru-RU" b="0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 кнопку 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«</a:t>
            </a:r>
            <a:r>
              <a:rPr lang="ru-RU" b="1" i="0" u="none" strike="noStrike" dirty="0" err="1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Надіслати</a:t>
            </a:r>
            <a:r>
              <a:rPr lang="ru-RU" b="1" i="0" u="none" strike="noStrike" dirty="0">
                <a:solidFill>
                  <a:srgbClr val="2C3F52"/>
                </a:solidFill>
                <a:effectLst/>
                <a:latin typeface="Helvetica Neue" panose="02000503000000020004" pitchFamily="2" charset="0"/>
              </a:rPr>
              <a:t>».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3890E5-2436-C82F-4F45-45B7953D7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471" y="1705240"/>
            <a:ext cx="10531329" cy="4244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019FE-2B81-0A4D-196A-03543AC39803}"/>
              </a:ext>
            </a:extLst>
          </p:cNvPr>
          <p:cNvSpPr txBox="1"/>
          <p:nvPr/>
        </p:nvSpPr>
        <p:spPr>
          <a:xfrm>
            <a:off x="842319" y="5949987"/>
            <a:ext cx="10678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Ви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побачите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повідомлення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що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ваш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кабінет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успішно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створено.</a:t>
            </a:r>
          </a:p>
        </p:txBody>
      </p:sp>
    </p:spTree>
    <p:extLst>
      <p:ext uri="{BB962C8B-B14F-4D97-AF65-F5344CB8AC3E}">
        <p14:creationId xmlns:p14="http://schemas.microsoft.com/office/powerpoint/2010/main" val="2132040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472</Words>
  <Application>Microsoft Office PowerPoint</Application>
  <PresentationFormat>Широкий екран</PresentationFormat>
  <Paragraphs>34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Тема Office</vt:lpstr>
      <vt:lpstr>ЕЛЕКТРОННИЙ КАБІНЕТ ВСТУПНИКА</vt:lpstr>
      <vt:lpstr>Документи, які потрібні для реєстрації електронного кабінету після 9 класу:</vt:lpstr>
      <vt:lpstr>Як створити електронний кабінет вступника: покрокова інструкція</vt:lpstr>
      <vt:lpstr>1. Зайдіть на сайт vstup.edbo.gov.ua та натисніть кнопку «Електронний кабінет вступника».</vt:lpstr>
      <vt:lpstr>2. У вікні, що відкрилося перед вами, натисніть на синю кнопку знизу «Реєстрація».</vt:lpstr>
      <vt:lpstr>3. Вкажіть адресу своєї електронної пошти, до якої маєте доступ.</vt:lpstr>
      <vt:lpstr>4. У спадному списку виберіть «Вступ для здобуття фахової передвищої освіти на основі свідоцтва про базову середню освіту (9 класів)».</vt:lpstr>
      <vt:lpstr>5. Вкажіть дані свого документа про освіту, на базі якого вступаєте.</vt:lpstr>
      <vt:lpstr>6. Пройдіть ідентифікацію.</vt:lpstr>
      <vt:lpstr>7. Активуйте свій електронний кабінет.</vt:lpstr>
      <vt:lpstr>8. Увійдіть в особистий кабінет вступника та заповніть необхідні дані. </vt:lpstr>
      <vt:lpstr>9. Завантажте фотографію.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ЕЛЕКТРОННИЙ КАБІНЕТ ВСТУПНИКА</dc:title>
  <dc:creator>Microsoft Office User</dc:creator>
  <cp:lastModifiedBy>Іван</cp:lastModifiedBy>
  <cp:revision>1</cp:revision>
  <dcterms:created xsi:type="dcterms:W3CDTF">2025-06-23T17:12:46Z</dcterms:created>
  <dcterms:modified xsi:type="dcterms:W3CDTF">2025-06-24T07:37:57Z</dcterms:modified>
</cp:coreProperties>
</file>