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88" r:id="rId23"/>
    <p:sldId id="279" r:id="rId24"/>
    <p:sldId id="285" r:id="rId25"/>
    <p:sldId id="287" r:id="rId26"/>
    <p:sldId id="286" r:id="rId27"/>
    <p:sldId id="276" r:id="rId28"/>
    <p:sldId id="277" r:id="rId29"/>
    <p:sldId id="289" r:id="rId30"/>
    <p:sldId id="292" r:id="rId31"/>
    <p:sldId id="294" r:id="rId32"/>
    <p:sldId id="293" r:id="rId33"/>
    <p:sldId id="295" r:id="rId34"/>
    <p:sldId id="296" r:id="rId35"/>
    <p:sldId id="297" r:id="rId36"/>
    <p:sldId id="298" r:id="rId37"/>
    <p:sldId id="299" r:id="rId38"/>
    <p:sldId id="280" r:id="rId39"/>
    <p:sldId id="281" r:id="rId40"/>
    <p:sldId id="282" r:id="rId41"/>
    <p:sldId id="283" r:id="rId42"/>
    <p:sldId id="284" r:id="rId43"/>
    <p:sldId id="290" r:id="rId44"/>
    <p:sldId id="291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cuments\&#1050;&#1086;&#1083;&#1077;&#1076;&#1078;\2024-2025\&#1058;&#1072;&#1073;&#1083;&#1080;&#1094;&#1110;%20&#1079;%20&#1076;&#1110;&#1072;&#1075;&#1088;&#1072;&#1084;&#1072;&#1084;&#1080;%20&#1087;&#1088;&#1086;%20&#1076;&#1110;&#1103;&#1083;&#1100;&#1085;&#1110;&#1089;&#1090;&#1100;%20&#1082;&#1086;&#1083;&#1077;&#1076;&#1078;&#1091;%20&#1079;&#1072;%205%20&#1088;&#1086;&#1082;&#1110;&#1074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wnloads\&#1089;&#1091;&#1084;&#1110;&#1089;&#1085;&#1080;&#1082;&#1080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wnloads\&#1047;&#1074;&#1110;&#1090;%20&#1073;&#1091;&#1093;_2020-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wnloads\&#1047;&#1074;&#1110;&#1090;%20&#1073;&#1091;&#1093;_2020-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wnloads\&#1047;&#1074;&#1110;&#1090;%20&#1073;&#1091;&#1093;_2020-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wnloads\&#1047;&#1074;&#1110;&#1090;%20&#1073;&#1091;&#1093;_2020-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Вступ (дена форма навчання)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Вступ!$A$2</c:f>
              <c:strCache>
                <c:ptCount val="1"/>
                <c:pt idx="0">
                  <c:v>БСО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Вступ!$B$1:$F$1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Вступ!$B$2:$F$2</c:f>
              <c:numCache>
                <c:formatCode>General</c:formatCode>
                <c:ptCount val="5"/>
                <c:pt idx="0">
                  <c:v>194</c:v>
                </c:pt>
                <c:pt idx="1">
                  <c:v>245</c:v>
                </c:pt>
                <c:pt idx="2">
                  <c:v>216</c:v>
                </c:pt>
                <c:pt idx="3">
                  <c:v>256</c:v>
                </c:pt>
                <c:pt idx="4">
                  <c:v>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83-439C-80BF-1023500EAED2}"/>
            </c:ext>
          </c:extLst>
        </c:ser>
        <c:ser>
          <c:idx val="1"/>
          <c:order val="1"/>
          <c:tx>
            <c:strRef>
              <c:f>Вступ!$A$3</c:f>
              <c:strCache>
                <c:ptCount val="1"/>
                <c:pt idx="0">
                  <c:v>ПЗСО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Вступ!$B$1:$F$1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Вступ!$B$3:$F$3</c:f>
              <c:numCache>
                <c:formatCode>General</c:formatCode>
                <c:ptCount val="5"/>
                <c:pt idx="0">
                  <c:v>37</c:v>
                </c:pt>
                <c:pt idx="1">
                  <c:v>29</c:v>
                </c:pt>
                <c:pt idx="2">
                  <c:v>12</c:v>
                </c:pt>
                <c:pt idx="3">
                  <c:v>28</c:v>
                </c:pt>
                <c:pt idx="4">
                  <c:v>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83-439C-80BF-1023500EAE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5251168"/>
        <c:axId val="725252000"/>
      </c:barChart>
      <c:catAx>
        <c:axId val="72525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25252000"/>
        <c:crosses val="autoZero"/>
        <c:auto val="1"/>
        <c:lblAlgn val="ctr"/>
        <c:lblOffset val="100"/>
        <c:noMultiLvlLbl val="0"/>
      </c:catAx>
      <c:valAx>
        <c:axId val="72525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2525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Вступ (заочна форма навчання)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8.4001856609813783E-2"/>
          <c:y val="0.12467226890756304"/>
          <c:w val="0.88360948317713972"/>
          <c:h val="0.7973503606166876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Вступ!$B$21:$F$21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Вступ!$B$22:$F$22</c:f>
              <c:numCache>
                <c:formatCode>General</c:formatCode>
                <c:ptCount val="5"/>
                <c:pt idx="0">
                  <c:v>67</c:v>
                </c:pt>
                <c:pt idx="1">
                  <c:v>89</c:v>
                </c:pt>
                <c:pt idx="2">
                  <c:v>91</c:v>
                </c:pt>
                <c:pt idx="3">
                  <c:v>49</c:v>
                </c:pt>
                <c:pt idx="4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65-4EFD-93B3-205DF06894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9987616"/>
        <c:axId val="729985120"/>
      </c:barChart>
      <c:catAx>
        <c:axId val="72998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29985120"/>
        <c:crosses val="autoZero"/>
        <c:auto val="1"/>
        <c:lblAlgn val="ctr"/>
        <c:lblOffset val="100"/>
        <c:noMultiLvlLbl val="0"/>
      </c:catAx>
      <c:valAx>
        <c:axId val="72998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2998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Контингент!$A$2</c:f>
              <c:strCache>
                <c:ptCount val="1"/>
                <c:pt idx="0">
                  <c:v>Денна ф.н.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Контингент!$B$1:$F$1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Контингент!$B$2:$F$2</c:f>
              <c:numCache>
                <c:formatCode>General</c:formatCode>
                <c:ptCount val="5"/>
                <c:pt idx="0">
                  <c:v>936</c:v>
                </c:pt>
                <c:pt idx="1">
                  <c:v>912</c:v>
                </c:pt>
                <c:pt idx="2">
                  <c:v>829</c:v>
                </c:pt>
                <c:pt idx="3">
                  <c:v>858</c:v>
                </c:pt>
                <c:pt idx="4">
                  <c:v>1170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49-4216-984B-DE9C7B28FD20}"/>
            </c:ext>
          </c:extLst>
        </c:ser>
        <c:ser>
          <c:idx val="1"/>
          <c:order val="1"/>
          <c:tx>
            <c:strRef>
              <c:f>Контингент!$A$3</c:f>
              <c:strCache>
                <c:ptCount val="1"/>
                <c:pt idx="0">
                  <c:v>Заочна ф.н.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Контингент!$B$1:$F$1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Контингент!$B$3:$F$3</c:f>
              <c:numCache>
                <c:formatCode>General</c:formatCode>
                <c:ptCount val="5"/>
                <c:pt idx="0">
                  <c:v>67</c:v>
                </c:pt>
                <c:pt idx="1">
                  <c:v>89</c:v>
                </c:pt>
                <c:pt idx="2">
                  <c:v>91</c:v>
                </c:pt>
                <c:pt idx="3">
                  <c:v>49</c:v>
                </c:pt>
                <c:pt idx="4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49-4216-984B-DE9C7B28FD2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27876416"/>
        <c:axId val="1227876832"/>
      </c:barChart>
      <c:catAx>
        <c:axId val="122787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27876832"/>
        <c:crosses val="autoZero"/>
        <c:auto val="1"/>
        <c:lblAlgn val="ctr"/>
        <c:lblOffset val="100"/>
        <c:noMultiLvlLbl val="0"/>
      </c:catAx>
      <c:valAx>
        <c:axId val="122787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2787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4CF-421C-B5C2-034B49FA95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4CF-421C-B5C2-034B49FA95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4CF-421C-B5C2-034B49FA957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4CF-421C-B5C2-034B49FA957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4CF-421C-B5C2-034B49FA957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4CF-421C-B5C2-034B49FA957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4CF-421C-B5C2-034B49FA957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4CF-421C-B5C2-034B49FA957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4CF-421C-B5C2-034B49FA957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4CF-421C-B5C2-034B49FA957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4CF-421C-B5C2-034B49FA957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C4CF-421C-B5C2-034B49FA957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C4CF-421C-B5C2-034B49FA957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C4CF-421C-B5C2-034B49FA957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C4CF-421C-B5C2-034B49FA957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C4CF-421C-B5C2-034B49FA957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Викладачі!$A$2:$A$9</c:f>
              <c:strCache>
                <c:ptCount val="8"/>
                <c:pt idx="0">
                  <c:v>Кандидат наук</c:v>
                </c:pt>
                <c:pt idx="1">
                  <c:v>Майстер спорту</c:v>
                </c:pt>
                <c:pt idx="2">
                  <c:v>Викладач-методист</c:v>
                </c:pt>
                <c:pt idx="3">
                  <c:v>Старший викладач</c:v>
                </c:pt>
                <c:pt idx="4">
                  <c:v>Вища категорія</c:v>
                </c:pt>
                <c:pt idx="5">
                  <c:v>І категорія</c:v>
                </c:pt>
                <c:pt idx="6">
                  <c:v>ІІ категорія</c:v>
                </c:pt>
                <c:pt idx="7">
                  <c:v>без категорії</c:v>
                </c:pt>
              </c:strCache>
            </c:strRef>
          </c:cat>
          <c:val>
            <c:numRef>
              <c:f>Викладачі!$B$2:$B$9</c:f>
              <c:numCache>
                <c:formatCode>General</c:formatCode>
                <c:ptCount val="8"/>
                <c:pt idx="0">
                  <c:v>10</c:v>
                </c:pt>
                <c:pt idx="1">
                  <c:v>2</c:v>
                </c:pt>
                <c:pt idx="2">
                  <c:v>14</c:v>
                </c:pt>
                <c:pt idx="3">
                  <c:v>14</c:v>
                </c:pt>
                <c:pt idx="4">
                  <c:v>48</c:v>
                </c:pt>
                <c:pt idx="5">
                  <c:v>8</c:v>
                </c:pt>
                <c:pt idx="6">
                  <c:v>10</c:v>
                </c:pt>
                <c:pt idx="7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4CF-421C-B5C2-034B49FA957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Викладачі-сумісники ДВНЗ «УжНУ» за 2020-2025 роки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Sheet1!$C$2</c:f>
              <c:strCache>
                <c:ptCount val="1"/>
                <c:pt idx="0">
                  <c:v>Кандидати наук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Sheet1!$A$3:$A$8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Sheet1!$C$3:$C$8</c:f>
              <c:numCache>
                <c:formatCode>General</c:formatCode>
                <c:ptCount val="6"/>
                <c:pt idx="0">
                  <c:v>11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  <c:pt idx="4">
                  <c:v>9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99-4C54-B836-0370D70AACE3}"/>
            </c:ext>
          </c:extLst>
        </c:ser>
        <c:ser>
          <c:idx val="2"/>
          <c:order val="1"/>
          <c:tx>
            <c:strRef>
              <c:f>Sheet1!$D$2</c:f>
              <c:strCache>
                <c:ptCount val="1"/>
                <c:pt idx="0">
                  <c:v>Доценти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Sheet1!$A$3:$A$8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Sheet1!$D$3:$D$8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99-4C54-B836-0370D70AACE3}"/>
            </c:ext>
          </c:extLst>
        </c:ser>
        <c:ser>
          <c:idx val="3"/>
          <c:order val="2"/>
          <c:tx>
            <c:strRef>
              <c:f>Sheet1!$E$2</c:f>
              <c:strCache>
                <c:ptCount val="1"/>
                <c:pt idx="0">
                  <c:v>Професори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Sheet1!$A$3:$A$8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Sheet1!$E$3:$E$8</c:f>
              <c:numCache>
                <c:formatCode>General</c:formatCode>
                <c:ptCount val="6"/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99-4C54-B836-0370D70AA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434976"/>
        <c:axId val="8432096"/>
      </c:barChart>
      <c:catAx>
        <c:axId val="843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432096"/>
        <c:crosses val="autoZero"/>
        <c:auto val="1"/>
        <c:lblAlgn val="ctr"/>
        <c:lblOffset val="100"/>
        <c:noMultiLvlLbl val="0"/>
      </c:catAx>
      <c:valAx>
        <c:axId val="843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43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000" dirty="0"/>
              <a:t>Кошторис доходів і видатків ПГФК ДВНЗ "УжНУ"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bar"/>
        <c:grouping val="clustered"/>
        <c:varyColors val="0"/>
        <c:ser>
          <c:idx val="2"/>
          <c:order val="2"/>
          <c:tx>
            <c:strRef>
              <c:f>Кошторис!$A$3</c:f>
              <c:strCache>
                <c:ptCount val="1"/>
                <c:pt idx="0">
                  <c:v>По загальному фонду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Кошторис!$B$2:$F$2</c:f>
              <c:strCache>
                <c:ptCount val="5"/>
                <c:pt idx="0">
                  <c:v>2020р., млн. грн.</c:v>
                </c:pt>
                <c:pt idx="1">
                  <c:v>2021р., млн. грн.</c:v>
                </c:pt>
                <c:pt idx="2">
                  <c:v>2022р., млн. грн.</c:v>
                </c:pt>
                <c:pt idx="3">
                  <c:v>2023р., млн. грн.</c:v>
                </c:pt>
                <c:pt idx="4">
                  <c:v>2024р., млн. грн.</c:v>
                </c:pt>
              </c:strCache>
            </c:strRef>
          </c:cat>
          <c:val>
            <c:numRef>
              <c:f>Кошторис!$B$3:$F$3</c:f>
              <c:numCache>
                <c:formatCode>#\ ##0.00\ _₴</c:formatCode>
                <c:ptCount val="5"/>
                <c:pt idx="0">
                  <c:v>9.1999999999999993</c:v>
                </c:pt>
                <c:pt idx="1">
                  <c:v>11.3736</c:v>
                </c:pt>
                <c:pt idx="2">
                  <c:v>11.619899999999999</c:v>
                </c:pt>
                <c:pt idx="3">
                  <c:v>10.270020000000001</c:v>
                </c:pt>
                <c:pt idx="4">
                  <c:v>11.5589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44-46AD-8A2D-E8FBEED5290A}"/>
            </c:ext>
          </c:extLst>
        </c:ser>
        <c:ser>
          <c:idx val="3"/>
          <c:order val="3"/>
          <c:tx>
            <c:strRef>
              <c:f>Кошторис!$A$4</c:f>
              <c:strCache>
                <c:ptCount val="1"/>
                <c:pt idx="0">
                  <c:v>По спеціальному фонду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Кошторис!$B$2:$F$2</c:f>
              <c:strCache>
                <c:ptCount val="5"/>
                <c:pt idx="0">
                  <c:v>2020р., млн. грн.</c:v>
                </c:pt>
                <c:pt idx="1">
                  <c:v>2021р., млн. грн.</c:v>
                </c:pt>
                <c:pt idx="2">
                  <c:v>2022р., млн. грн.</c:v>
                </c:pt>
                <c:pt idx="3">
                  <c:v>2023р., млн. грн.</c:v>
                </c:pt>
                <c:pt idx="4">
                  <c:v>2024р., млн. грн.</c:v>
                </c:pt>
              </c:strCache>
            </c:strRef>
          </c:cat>
          <c:val>
            <c:numRef>
              <c:f>Кошторис!$B$4:$F$4</c:f>
              <c:numCache>
                <c:formatCode>#\ ##0.00\ _₴</c:formatCode>
                <c:ptCount val="5"/>
                <c:pt idx="0">
                  <c:v>7.6</c:v>
                </c:pt>
                <c:pt idx="1">
                  <c:v>9.4</c:v>
                </c:pt>
                <c:pt idx="2">
                  <c:v>9.4</c:v>
                </c:pt>
                <c:pt idx="3">
                  <c:v>9.0399999999999991</c:v>
                </c:pt>
                <c:pt idx="4">
                  <c:v>12.08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44-46AD-8A2D-E8FBEED5290A}"/>
            </c:ext>
          </c:extLst>
        </c:ser>
        <c:ser>
          <c:idx val="4"/>
          <c:order val="4"/>
          <c:tx>
            <c:strRef>
              <c:f>Кошторис!$A$5</c:f>
              <c:strCache>
                <c:ptCount val="1"/>
                <c:pt idx="0">
                  <c:v>Фактичні надходження спеціального фонду 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Кошторис!$B$2:$F$2</c:f>
              <c:strCache>
                <c:ptCount val="5"/>
                <c:pt idx="0">
                  <c:v>2020р., млн. грн.</c:v>
                </c:pt>
                <c:pt idx="1">
                  <c:v>2021р., млн. грн.</c:v>
                </c:pt>
                <c:pt idx="2">
                  <c:v>2022р., млн. грн.</c:v>
                </c:pt>
                <c:pt idx="3">
                  <c:v>2023р., млн. грн.</c:v>
                </c:pt>
                <c:pt idx="4">
                  <c:v>2024р., млн. грн.</c:v>
                </c:pt>
              </c:strCache>
            </c:strRef>
          </c:cat>
          <c:val>
            <c:numRef>
              <c:f>Кошторис!$B$5:$F$5</c:f>
              <c:numCache>
                <c:formatCode>#\ ##0.00\ _₴</c:formatCode>
                <c:ptCount val="5"/>
                <c:pt idx="0">
                  <c:v>6.4</c:v>
                </c:pt>
                <c:pt idx="1">
                  <c:v>7.8</c:v>
                </c:pt>
                <c:pt idx="2">
                  <c:v>8.6999999999999993</c:v>
                </c:pt>
                <c:pt idx="3">
                  <c:v>10.01</c:v>
                </c:pt>
                <c:pt idx="4">
                  <c:v>17.11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44-46AD-8A2D-E8FBEED5290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699503008"/>
        <c:axId val="16995073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Кошторис!$A$1</c15:sqref>
                        </c15:formulaRef>
                      </c:ext>
                    </c:extLst>
                    <c:strCache>
                      <c:ptCount val="1"/>
                      <c:pt idx="0">
                        <c:v>Кошторис доходів і видатків ПГФК ДВНЗ "УжНУ"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uk-UA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Кошторис!$B$2:$F$2</c15:sqref>
                        </c15:formulaRef>
                      </c:ext>
                    </c:extLst>
                    <c:strCache>
                      <c:ptCount val="5"/>
                      <c:pt idx="0">
                        <c:v>2020р., млн. грн.</c:v>
                      </c:pt>
                      <c:pt idx="1">
                        <c:v>2021р., млн. грн.</c:v>
                      </c:pt>
                      <c:pt idx="2">
                        <c:v>2022р., млн. грн.</c:v>
                      </c:pt>
                      <c:pt idx="3">
                        <c:v>2023р., млн. грн.</c:v>
                      </c:pt>
                      <c:pt idx="4">
                        <c:v>2024р., млн. грн.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Кошторис!$B$1:$F$1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A644-46AD-8A2D-E8FBEED5290A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Кошторис!$A$3:$A$5</c15:sqref>
                        </c15:formulaRef>
                      </c:ext>
                    </c:extLst>
                    <c:strCache>
                      <c:ptCount val="1"/>
                      <c:pt idx="0">
                        <c:v>По загальному фонду  По спеціальному фонду  Фактичні надходження спеціального фонду  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uk-UA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Кошторис!$B$2:$F$2</c15:sqref>
                        </c15:formulaRef>
                      </c:ext>
                    </c:extLst>
                    <c:strCache>
                      <c:ptCount val="5"/>
                      <c:pt idx="0">
                        <c:v>2020р., млн. грн.</c:v>
                      </c:pt>
                      <c:pt idx="1">
                        <c:v>2021р., млн. грн.</c:v>
                      </c:pt>
                      <c:pt idx="2">
                        <c:v>2022р., млн. грн.</c:v>
                      </c:pt>
                      <c:pt idx="3">
                        <c:v>2023р., млн. грн.</c:v>
                      </c:pt>
                      <c:pt idx="4">
                        <c:v>2024р., млн. грн.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Кошторис!$B$2:$F$2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644-46AD-8A2D-E8FBEED5290A}"/>
                  </c:ext>
                </c:extLst>
              </c15:ser>
            </c15:filteredBarSeries>
          </c:ext>
        </c:extLst>
      </c:barChart>
      <c:catAx>
        <c:axId val="1699503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99507328"/>
        <c:crosses val="autoZero"/>
        <c:auto val="1"/>
        <c:lblAlgn val="ctr"/>
        <c:lblOffset val="100"/>
        <c:noMultiLvlLbl val="0"/>
      </c:catAx>
      <c:valAx>
        <c:axId val="1699507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_₴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9950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chemeClr val="accent2"/>
                </a:solidFill>
              </a:rPr>
              <a:t>Витрати загального фонду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'Витрати загального фонду'!$A$3</c:f>
              <c:strCache>
                <c:ptCount val="1"/>
                <c:pt idx="0">
                  <c:v>Заробітна плата та нарахування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'Витрати загального фонду'!$B$2:$F$2</c:f>
              <c:strCache>
                <c:ptCount val="5"/>
                <c:pt idx="0">
                  <c:v>2020р.</c:v>
                </c:pt>
                <c:pt idx="1">
                  <c:v>2021р.</c:v>
                </c:pt>
                <c:pt idx="2">
                  <c:v>2022р.</c:v>
                </c:pt>
                <c:pt idx="3">
                  <c:v>2023р.</c:v>
                </c:pt>
                <c:pt idx="4">
                  <c:v>2024р.</c:v>
                </c:pt>
              </c:strCache>
            </c:strRef>
          </c:cat>
          <c:val>
            <c:numRef>
              <c:f>'Витрати загального фонду'!$B$3:$F$3</c:f>
              <c:numCache>
                <c:formatCode>0%</c:formatCode>
                <c:ptCount val="5"/>
                <c:pt idx="0">
                  <c:v>0.94</c:v>
                </c:pt>
                <c:pt idx="1">
                  <c:v>0.96</c:v>
                </c:pt>
                <c:pt idx="2">
                  <c:v>0.97</c:v>
                </c:pt>
                <c:pt idx="3">
                  <c:v>0.99</c:v>
                </c:pt>
                <c:pt idx="4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3-4AC3-AE6F-48C8B8B5D617}"/>
            </c:ext>
          </c:extLst>
        </c:ser>
        <c:ser>
          <c:idx val="1"/>
          <c:order val="1"/>
          <c:tx>
            <c:strRef>
              <c:f>'Витрати загального фонду'!$A$4</c:f>
              <c:strCache>
                <c:ptCount val="1"/>
                <c:pt idx="0">
                  <c:v>Грошова допомога на харчування дітей-сиріт та дітей позбавлених батьківського піклування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'Витрати загального фонду'!$B$2:$F$2</c:f>
              <c:strCache>
                <c:ptCount val="5"/>
                <c:pt idx="0">
                  <c:v>2020р.</c:v>
                </c:pt>
                <c:pt idx="1">
                  <c:v>2021р.</c:v>
                </c:pt>
                <c:pt idx="2">
                  <c:v>2022р.</c:v>
                </c:pt>
                <c:pt idx="3">
                  <c:v>2023р.</c:v>
                </c:pt>
                <c:pt idx="4">
                  <c:v>2024р.</c:v>
                </c:pt>
              </c:strCache>
            </c:strRef>
          </c:cat>
          <c:val>
            <c:numRef>
              <c:f>'Витрати загального фонду'!$B$4:$F$4</c:f>
              <c:numCache>
                <c:formatCode>0%</c:formatCode>
                <c:ptCount val="5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43-4AC3-AE6F-48C8B8B5D617}"/>
            </c:ext>
          </c:extLst>
        </c:ser>
        <c:ser>
          <c:idx val="2"/>
          <c:order val="2"/>
          <c:tx>
            <c:strRef>
              <c:f>'Витрати загального фонду'!$A$5</c:f>
              <c:strCache>
                <c:ptCount val="1"/>
                <c:pt idx="0">
                  <c:v>Оплата комунальних послуг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'Витрати загального фонду'!$B$2:$F$2</c:f>
              <c:strCache>
                <c:ptCount val="5"/>
                <c:pt idx="0">
                  <c:v>2020р.</c:v>
                </c:pt>
                <c:pt idx="1">
                  <c:v>2021р.</c:v>
                </c:pt>
                <c:pt idx="2">
                  <c:v>2022р.</c:v>
                </c:pt>
                <c:pt idx="3">
                  <c:v>2023р.</c:v>
                </c:pt>
                <c:pt idx="4">
                  <c:v>2024р.</c:v>
                </c:pt>
              </c:strCache>
            </c:strRef>
          </c:cat>
          <c:val>
            <c:numRef>
              <c:f>'Витрати загального фонду'!$B$5:$F$5</c:f>
              <c:numCache>
                <c:formatCode>0%</c:formatCode>
                <c:ptCount val="5"/>
                <c:pt idx="0">
                  <c:v>0.03</c:v>
                </c:pt>
                <c:pt idx="1">
                  <c:v>0.03</c:v>
                </c:pt>
                <c:pt idx="2">
                  <c:v>0.02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43-4AC3-AE6F-48C8B8B5D617}"/>
            </c:ext>
          </c:extLst>
        </c:ser>
        <c:ser>
          <c:idx val="3"/>
          <c:order val="3"/>
          <c:tx>
            <c:strRef>
              <c:f>'Витрати загального фонду'!$A$6</c:f>
              <c:strCache>
                <c:ptCount val="1"/>
                <c:pt idx="0">
                  <c:v>Оплата послуг (крім комунальних)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'Витрати загального фонду'!$B$2:$F$2</c:f>
              <c:strCache>
                <c:ptCount val="5"/>
                <c:pt idx="0">
                  <c:v>2020р.</c:v>
                </c:pt>
                <c:pt idx="1">
                  <c:v>2021р.</c:v>
                </c:pt>
                <c:pt idx="2">
                  <c:v>2022р.</c:v>
                </c:pt>
                <c:pt idx="3">
                  <c:v>2023р.</c:v>
                </c:pt>
                <c:pt idx="4">
                  <c:v>2024р.</c:v>
                </c:pt>
              </c:strCache>
            </c:strRef>
          </c:cat>
          <c:val>
            <c:numRef>
              <c:f>'Витрати загального фонду'!$B$6:$F$6</c:f>
              <c:numCache>
                <c:formatCode>0%</c:formatCode>
                <c:ptCount val="5"/>
                <c:pt idx="0">
                  <c:v>0.01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43-4AC3-AE6F-48C8B8B5D617}"/>
            </c:ext>
          </c:extLst>
        </c:ser>
        <c:ser>
          <c:idx val="4"/>
          <c:order val="4"/>
          <c:tx>
            <c:strRef>
              <c:f>'Витрати загального фонду'!$A$7</c:f>
              <c:strCache>
                <c:ptCount val="1"/>
                <c:pt idx="0">
                  <c:v>Предмети, матеріали, обладнання та інвентар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'Витрати загального фонду'!$B$2:$F$2</c:f>
              <c:strCache>
                <c:ptCount val="5"/>
                <c:pt idx="0">
                  <c:v>2020р.</c:v>
                </c:pt>
                <c:pt idx="1">
                  <c:v>2021р.</c:v>
                </c:pt>
                <c:pt idx="2">
                  <c:v>2022р.</c:v>
                </c:pt>
                <c:pt idx="3">
                  <c:v>2023р.</c:v>
                </c:pt>
                <c:pt idx="4">
                  <c:v>2024р.</c:v>
                </c:pt>
              </c:strCache>
            </c:strRef>
          </c:cat>
          <c:val>
            <c:numRef>
              <c:f>'Витрати загального фонду'!$B$7:$F$7</c:f>
              <c:numCache>
                <c:formatCode>0%</c:formatCode>
                <c:ptCount val="5"/>
                <c:pt idx="0">
                  <c:v>0.01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43-4AC3-AE6F-48C8B8B5D6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5984192"/>
        <c:axId val="1335989952"/>
      </c:barChart>
      <c:catAx>
        <c:axId val="133598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35989952"/>
        <c:crosses val="autoZero"/>
        <c:auto val="1"/>
        <c:lblAlgn val="ctr"/>
        <c:lblOffset val="100"/>
        <c:tickLblSkip val="1"/>
        <c:noMultiLvlLbl val="0"/>
      </c:catAx>
      <c:valAx>
        <c:axId val="133598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3598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uk-UA" sz="2000" b="1">
                <a:solidFill>
                  <a:schemeClr val="accent2"/>
                </a:solidFill>
              </a:rPr>
              <a:t>Витрати спеціального фонду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'Витрати спеціального фонду'!$A$3</c:f>
              <c:strCache>
                <c:ptCount val="1"/>
                <c:pt idx="0">
                  <c:v>Заробітна плата та нарахування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'Витрати спеціального фонду'!$B$2:$F$2</c:f>
              <c:strCache>
                <c:ptCount val="5"/>
                <c:pt idx="0">
                  <c:v>2020р.</c:v>
                </c:pt>
                <c:pt idx="1">
                  <c:v>2021р.</c:v>
                </c:pt>
                <c:pt idx="2">
                  <c:v>2022р.</c:v>
                </c:pt>
                <c:pt idx="3">
                  <c:v>2023р.</c:v>
                </c:pt>
                <c:pt idx="4">
                  <c:v>2024р.</c:v>
                </c:pt>
              </c:strCache>
            </c:strRef>
          </c:cat>
          <c:val>
            <c:numRef>
              <c:f>'Витрати спеціального фонду'!$B$3:$F$3</c:f>
              <c:numCache>
                <c:formatCode>0%</c:formatCode>
                <c:ptCount val="5"/>
                <c:pt idx="0">
                  <c:v>0.82</c:v>
                </c:pt>
                <c:pt idx="1">
                  <c:v>0.96</c:v>
                </c:pt>
                <c:pt idx="2">
                  <c:v>0.97</c:v>
                </c:pt>
                <c:pt idx="3">
                  <c:v>0.96</c:v>
                </c:pt>
                <c:pt idx="4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C5-4791-B978-D851B9435410}"/>
            </c:ext>
          </c:extLst>
        </c:ser>
        <c:ser>
          <c:idx val="1"/>
          <c:order val="1"/>
          <c:tx>
            <c:strRef>
              <c:f>'Витрати спеціального фонду'!$A$4</c:f>
              <c:strCache>
                <c:ptCount val="1"/>
                <c:pt idx="0">
                  <c:v>Предмети, матеріали, обладнання та інвентар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'Витрати спеціального фонду'!$B$2:$F$2</c:f>
              <c:strCache>
                <c:ptCount val="5"/>
                <c:pt idx="0">
                  <c:v>2020р.</c:v>
                </c:pt>
                <c:pt idx="1">
                  <c:v>2021р.</c:v>
                </c:pt>
                <c:pt idx="2">
                  <c:v>2022р.</c:v>
                </c:pt>
                <c:pt idx="3">
                  <c:v>2023р.</c:v>
                </c:pt>
                <c:pt idx="4">
                  <c:v>2024р.</c:v>
                </c:pt>
              </c:strCache>
            </c:strRef>
          </c:cat>
          <c:val>
            <c:numRef>
              <c:f>'Витрати спеціального фонду'!$B$4:$F$4</c:f>
              <c:numCache>
                <c:formatCode>0%</c:formatCode>
                <c:ptCount val="5"/>
                <c:pt idx="0">
                  <c:v>0.03</c:v>
                </c:pt>
                <c:pt idx="1">
                  <c:v>0.01</c:v>
                </c:pt>
                <c:pt idx="2">
                  <c:v>0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C5-4791-B978-D851B9435410}"/>
            </c:ext>
          </c:extLst>
        </c:ser>
        <c:ser>
          <c:idx val="2"/>
          <c:order val="2"/>
          <c:tx>
            <c:strRef>
              <c:f>'Витрати спеціального фонду'!$A$5</c:f>
              <c:strCache>
                <c:ptCount val="1"/>
                <c:pt idx="0">
                  <c:v>Оплата послуг (крім комунальних) та видатки на відрядження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'Витрати спеціального фонду'!$B$2:$F$2</c:f>
              <c:strCache>
                <c:ptCount val="5"/>
                <c:pt idx="0">
                  <c:v>2020р.</c:v>
                </c:pt>
                <c:pt idx="1">
                  <c:v>2021р.</c:v>
                </c:pt>
                <c:pt idx="2">
                  <c:v>2022р.</c:v>
                </c:pt>
                <c:pt idx="3">
                  <c:v>2023р.</c:v>
                </c:pt>
                <c:pt idx="4">
                  <c:v>2024р.</c:v>
                </c:pt>
              </c:strCache>
            </c:strRef>
          </c:cat>
          <c:val>
            <c:numRef>
              <c:f>'Витрати спеціального фонду'!$B$5:$F$5</c:f>
              <c:numCache>
                <c:formatCode>0%</c:formatCode>
                <c:ptCount val="5"/>
                <c:pt idx="0">
                  <c:v>0.06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C5-4791-B978-D851B9435410}"/>
            </c:ext>
          </c:extLst>
        </c:ser>
        <c:ser>
          <c:idx val="3"/>
          <c:order val="3"/>
          <c:tx>
            <c:strRef>
              <c:f>'Витрати спеціального фонду'!$A$6</c:f>
              <c:strCache>
                <c:ptCount val="1"/>
                <c:pt idx="0">
                  <c:v>Оплата комунальних послуг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'Витрати спеціального фонду'!$B$2:$F$2</c:f>
              <c:strCache>
                <c:ptCount val="5"/>
                <c:pt idx="0">
                  <c:v>2020р.</c:v>
                </c:pt>
                <c:pt idx="1">
                  <c:v>2021р.</c:v>
                </c:pt>
                <c:pt idx="2">
                  <c:v>2022р.</c:v>
                </c:pt>
                <c:pt idx="3">
                  <c:v>2023р.</c:v>
                </c:pt>
                <c:pt idx="4">
                  <c:v>2024р.</c:v>
                </c:pt>
              </c:strCache>
            </c:strRef>
          </c:cat>
          <c:val>
            <c:numRef>
              <c:f>'Витрати спеціального фонду'!$B$6:$F$6</c:f>
              <c:numCache>
                <c:formatCode>0%</c:formatCode>
                <c:ptCount val="5"/>
                <c:pt idx="0">
                  <c:v>0.04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C5-4791-B978-D851B9435410}"/>
            </c:ext>
          </c:extLst>
        </c:ser>
        <c:ser>
          <c:idx val="4"/>
          <c:order val="4"/>
          <c:tx>
            <c:strRef>
              <c:f>'Витрати спеціального фонду'!$A$7</c:f>
              <c:strCache>
                <c:ptCount val="1"/>
                <c:pt idx="0">
                  <c:v>Інші поточні видатки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'Витрати спеціального фонду'!$B$2:$F$2</c:f>
              <c:strCache>
                <c:ptCount val="5"/>
                <c:pt idx="0">
                  <c:v>2020р.</c:v>
                </c:pt>
                <c:pt idx="1">
                  <c:v>2021р.</c:v>
                </c:pt>
                <c:pt idx="2">
                  <c:v>2022р.</c:v>
                </c:pt>
                <c:pt idx="3">
                  <c:v>2023р.</c:v>
                </c:pt>
                <c:pt idx="4">
                  <c:v>2024р.</c:v>
                </c:pt>
              </c:strCache>
            </c:strRef>
          </c:cat>
          <c:val>
            <c:numRef>
              <c:f>'Витрати спеціального фонду'!$B$7:$F$7</c:f>
              <c:numCache>
                <c:formatCode>0%</c:formatCode>
                <c:ptCount val="5"/>
                <c:pt idx="0">
                  <c:v>0.05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C5-4791-B978-D851B9435410}"/>
            </c:ext>
          </c:extLst>
        </c:ser>
        <c:ser>
          <c:idx val="5"/>
          <c:order val="5"/>
          <c:tx>
            <c:strRef>
              <c:f>'Витрати спеціального фонду'!$A$8</c:f>
              <c:strCache>
                <c:ptCount val="1"/>
                <c:pt idx="0">
                  <c:v>Капітальні видатки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'Витрати спеціального фонду'!$B$2:$F$2</c:f>
              <c:strCache>
                <c:ptCount val="5"/>
                <c:pt idx="0">
                  <c:v>2020р.</c:v>
                </c:pt>
                <c:pt idx="1">
                  <c:v>2021р.</c:v>
                </c:pt>
                <c:pt idx="2">
                  <c:v>2022р.</c:v>
                </c:pt>
                <c:pt idx="3">
                  <c:v>2023р.</c:v>
                </c:pt>
                <c:pt idx="4">
                  <c:v>2024р.</c:v>
                </c:pt>
              </c:strCache>
            </c:strRef>
          </c:cat>
          <c:val>
            <c:numRef>
              <c:f>'Витрати спеціального фонду'!$B$8:$F$8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C5-4791-B978-D851B9435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3865248"/>
        <c:axId val="1813856608"/>
      </c:barChart>
      <c:catAx>
        <c:axId val="181386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13856608"/>
        <c:crosses val="autoZero"/>
        <c:auto val="1"/>
        <c:lblAlgn val="ctr"/>
        <c:lblOffset val="100"/>
        <c:noMultiLvlLbl val="0"/>
      </c:catAx>
      <c:valAx>
        <c:axId val="181385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1386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uk-UA" sz="2000" b="1">
                <a:solidFill>
                  <a:srgbClr val="FF0000"/>
                </a:solidFill>
              </a:rPr>
              <a:t>Витрати</a:t>
            </a:r>
            <a:r>
              <a:rPr lang="uk-UA" sz="2000" b="1" baseline="0">
                <a:solidFill>
                  <a:srgbClr val="FF0000"/>
                </a:solidFill>
              </a:rPr>
              <a:t> на стипендіальне забезпечення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'Витрати на стипендіальне забезп'!$B$1:$F$1</c:f>
              <c:strCache>
                <c:ptCount val="5"/>
                <c:pt idx="0">
                  <c:v>2020 рік, млн. грн.</c:v>
                </c:pt>
                <c:pt idx="1">
                  <c:v>2021 рік, млн. грн.</c:v>
                </c:pt>
                <c:pt idx="2">
                  <c:v>2022 рік, млн. грн.</c:v>
                </c:pt>
                <c:pt idx="3">
                  <c:v>2023 рік, млн. грн.</c:v>
                </c:pt>
                <c:pt idx="4">
                  <c:v>2024 рік, млн. грн.</c:v>
                </c:pt>
              </c:strCache>
            </c:strRef>
          </c:cat>
          <c:val>
            <c:numRef>
              <c:f>'Витрати на стипендіальне забезп'!$B$2:$F$2</c:f>
              <c:numCache>
                <c:formatCode>#\ ##0.00_ ;\-#\ ##0.00\ </c:formatCode>
                <c:ptCount val="5"/>
                <c:pt idx="0">
                  <c:v>2.2000000000000002</c:v>
                </c:pt>
                <c:pt idx="1">
                  <c:v>1.9</c:v>
                </c:pt>
                <c:pt idx="2">
                  <c:v>3.1</c:v>
                </c:pt>
                <c:pt idx="3">
                  <c:v>2.2799999999999998</c:v>
                </c:pt>
                <c:pt idx="4">
                  <c:v>2.58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45-4E6F-85A0-BB58EECCF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1840288"/>
        <c:axId val="1711840768"/>
      </c:barChart>
      <c:catAx>
        <c:axId val="171184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711840768"/>
        <c:crosses val="autoZero"/>
        <c:auto val="1"/>
        <c:lblAlgn val="ctr"/>
        <c:lblOffset val="100"/>
        <c:noMultiLvlLbl val="0"/>
      </c:catAx>
      <c:valAx>
        <c:axId val="171184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_ ;\-#\ ##0.0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71184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6A73-8E08-44FC-8F71-ABB9A7A8E4F2}" type="datetimeFigureOut">
              <a:rPr lang="uk-UA" smtClean="0"/>
              <a:t>31.07.2025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A61C764-81D8-4024-8555-6C98A3763A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816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6A73-8E08-44FC-8F71-ABB9A7A8E4F2}" type="datetimeFigureOut">
              <a:rPr lang="uk-UA" smtClean="0"/>
              <a:t>31.07.2025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61C764-81D8-4024-8555-6C98A3763A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4759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6A73-8E08-44FC-8F71-ABB9A7A8E4F2}" type="datetimeFigureOut">
              <a:rPr lang="uk-UA" smtClean="0"/>
              <a:t>31.07.2025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61C764-81D8-4024-8555-6C98A3763A47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9854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6A73-8E08-44FC-8F71-ABB9A7A8E4F2}" type="datetimeFigureOut">
              <a:rPr lang="uk-UA" smtClean="0"/>
              <a:t>31.07.2025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61C764-81D8-4024-8555-6C98A3763A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0809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6A73-8E08-44FC-8F71-ABB9A7A8E4F2}" type="datetimeFigureOut">
              <a:rPr lang="uk-UA" smtClean="0"/>
              <a:t>31.07.2025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61C764-81D8-4024-8555-6C98A3763A47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8877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6A73-8E08-44FC-8F71-ABB9A7A8E4F2}" type="datetimeFigureOut">
              <a:rPr lang="uk-UA" smtClean="0"/>
              <a:t>31.07.2025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61C764-81D8-4024-8555-6C98A3763A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5240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6A73-8E08-44FC-8F71-ABB9A7A8E4F2}" type="datetimeFigureOut">
              <a:rPr lang="uk-UA" smtClean="0"/>
              <a:t>31.07.2025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C764-81D8-4024-8555-6C98A3763A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3285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6A73-8E08-44FC-8F71-ABB9A7A8E4F2}" type="datetimeFigureOut">
              <a:rPr lang="uk-UA" smtClean="0"/>
              <a:t>31.07.2025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C764-81D8-4024-8555-6C98A3763A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81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6A73-8E08-44FC-8F71-ABB9A7A8E4F2}" type="datetimeFigureOut">
              <a:rPr lang="uk-UA" smtClean="0"/>
              <a:t>31.07.2025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C764-81D8-4024-8555-6C98A3763A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586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6A73-8E08-44FC-8F71-ABB9A7A8E4F2}" type="datetimeFigureOut">
              <a:rPr lang="uk-UA" smtClean="0"/>
              <a:t>31.07.2025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61C764-81D8-4024-8555-6C98A3763A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833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6A73-8E08-44FC-8F71-ABB9A7A8E4F2}" type="datetimeFigureOut">
              <a:rPr lang="uk-UA" smtClean="0"/>
              <a:t>31.07.2025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A61C764-81D8-4024-8555-6C98A3763A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3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6A73-8E08-44FC-8F71-ABB9A7A8E4F2}" type="datetimeFigureOut">
              <a:rPr lang="uk-UA" smtClean="0"/>
              <a:t>31.07.2025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A61C764-81D8-4024-8555-6C98A3763A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446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6A73-8E08-44FC-8F71-ABB9A7A8E4F2}" type="datetimeFigureOut">
              <a:rPr lang="uk-UA" smtClean="0"/>
              <a:t>31.07.2025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C764-81D8-4024-8555-6C98A3763A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556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6A73-8E08-44FC-8F71-ABB9A7A8E4F2}" type="datetimeFigureOut">
              <a:rPr lang="uk-UA" smtClean="0"/>
              <a:t>31.07.2025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C764-81D8-4024-8555-6C98A3763A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815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6A73-8E08-44FC-8F71-ABB9A7A8E4F2}" type="datetimeFigureOut">
              <a:rPr lang="uk-UA" smtClean="0"/>
              <a:t>31.07.2025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C764-81D8-4024-8555-6C98A3763A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715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6A73-8E08-44FC-8F71-ABB9A7A8E4F2}" type="datetimeFigureOut">
              <a:rPr lang="uk-UA" smtClean="0"/>
              <a:t>31.07.2025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61C764-81D8-4024-8555-6C98A3763A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952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06A73-8E08-44FC-8F71-ABB9A7A8E4F2}" type="datetimeFigureOut">
              <a:rPr lang="uk-UA" smtClean="0"/>
              <a:t>31.07.2025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A61C764-81D8-4024-8555-6C98A3763A4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64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181F0-6FCB-4261-B5FE-A4E71864E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4918" y="3513761"/>
            <a:ext cx="9449694" cy="2160898"/>
          </a:xfrm>
        </p:spPr>
        <p:txBody>
          <a:bodyPr>
            <a:normAutofit/>
          </a:bodyPr>
          <a:lstStyle/>
          <a:p>
            <a:pPr algn="ctr"/>
            <a:r>
              <a:rPr lang="ru-RU" sz="3200" b="1" i="0" dirty="0">
                <a:solidFill>
                  <a:srgbClr val="808080"/>
                </a:solidFill>
                <a:effectLst/>
                <a:latin typeface="HelveticaNeue"/>
              </a:rPr>
              <a:t>Про </a:t>
            </a:r>
            <a:r>
              <a:rPr lang="ru-RU" sz="3200" b="1" i="0" dirty="0" err="1">
                <a:solidFill>
                  <a:srgbClr val="808080"/>
                </a:solidFill>
                <a:effectLst/>
                <a:latin typeface="HelveticaNeue"/>
              </a:rPr>
              <a:t>навчальну</a:t>
            </a:r>
            <a:r>
              <a:rPr lang="ru-RU" sz="3200" b="1" i="0" dirty="0">
                <a:solidFill>
                  <a:srgbClr val="808080"/>
                </a:solidFill>
                <a:effectLst/>
                <a:latin typeface="HelveticaNeue"/>
              </a:rPr>
              <a:t>, </a:t>
            </a:r>
            <a:r>
              <a:rPr lang="ru-RU" sz="3200" b="1" i="0" dirty="0" err="1">
                <a:solidFill>
                  <a:srgbClr val="808080"/>
                </a:solidFill>
                <a:effectLst/>
                <a:latin typeface="HelveticaNeue"/>
              </a:rPr>
              <a:t>наукову</a:t>
            </a:r>
            <a:r>
              <a:rPr lang="ru-RU" sz="3200" b="1" i="0" dirty="0">
                <a:solidFill>
                  <a:srgbClr val="808080"/>
                </a:solidFill>
                <a:effectLst/>
                <a:latin typeface="HelveticaNeue"/>
              </a:rPr>
              <a:t> та </a:t>
            </a:r>
            <a:r>
              <a:rPr lang="ru-RU" sz="3200" b="1" i="0" dirty="0" err="1">
                <a:solidFill>
                  <a:srgbClr val="808080"/>
                </a:solidFill>
                <a:effectLst/>
                <a:latin typeface="HelveticaNeue"/>
              </a:rPr>
              <a:t>виховну</a:t>
            </a:r>
            <a:r>
              <a:rPr lang="ru-RU" sz="3200" b="1" i="0" dirty="0">
                <a:solidFill>
                  <a:srgbClr val="808080"/>
                </a:solidFill>
                <a:effectLst/>
                <a:latin typeface="HelveticaNeue"/>
              </a:rPr>
              <a:t> </a:t>
            </a:r>
            <a:r>
              <a:rPr lang="ru-RU" sz="3200" b="1" i="0" dirty="0" err="1">
                <a:solidFill>
                  <a:srgbClr val="808080"/>
                </a:solidFill>
                <a:effectLst/>
                <a:latin typeface="HelveticaNeue"/>
              </a:rPr>
              <a:t>діяльність</a:t>
            </a:r>
            <a:r>
              <a:rPr lang="ru-RU" sz="3200" b="1" i="0" dirty="0">
                <a:solidFill>
                  <a:srgbClr val="808080"/>
                </a:solidFill>
                <a:effectLst/>
                <a:latin typeface="HelveticaNeue"/>
              </a:rPr>
              <a:t> </a:t>
            </a:r>
            <a:r>
              <a:rPr lang="ru-RU" sz="3200" b="1" i="0" dirty="0" err="1">
                <a:solidFill>
                  <a:srgbClr val="808080"/>
                </a:solidFill>
                <a:effectLst/>
                <a:latin typeface="HelveticaNeue"/>
              </a:rPr>
              <a:t>Природничо-гуманітарного</a:t>
            </a:r>
            <a:r>
              <a:rPr lang="ru-RU" sz="3200" b="1" i="0" dirty="0">
                <a:solidFill>
                  <a:srgbClr val="808080"/>
                </a:solidFill>
                <a:effectLst/>
                <a:latin typeface="HelveticaNeue"/>
              </a:rPr>
              <a:t> </a:t>
            </a:r>
            <a:r>
              <a:rPr lang="ru-RU" sz="3200" b="1" i="0" dirty="0" err="1">
                <a:solidFill>
                  <a:srgbClr val="808080"/>
                </a:solidFill>
                <a:effectLst/>
                <a:latin typeface="HelveticaNeue"/>
              </a:rPr>
              <a:t>фахового</a:t>
            </a:r>
            <a:r>
              <a:rPr lang="ru-RU" sz="3200" b="1" i="0" dirty="0">
                <a:solidFill>
                  <a:srgbClr val="808080"/>
                </a:solidFill>
                <a:effectLst/>
                <a:latin typeface="HelveticaNeue"/>
              </a:rPr>
              <a:t> </a:t>
            </a:r>
            <a:r>
              <a:rPr lang="ru-RU" sz="3200" b="1" i="0" dirty="0" err="1">
                <a:solidFill>
                  <a:srgbClr val="808080"/>
                </a:solidFill>
                <a:effectLst/>
                <a:latin typeface="HelveticaNeue"/>
              </a:rPr>
              <a:t>коледжу</a:t>
            </a:r>
            <a:r>
              <a:rPr lang="ru-RU" sz="3200" b="1" i="0" dirty="0">
                <a:solidFill>
                  <a:srgbClr val="808080"/>
                </a:solidFill>
                <a:effectLst/>
                <a:latin typeface="HelveticaNeue"/>
              </a:rPr>
              <a:t> ДВНЗ «</a:t>
            </a:r>
            <a:r>
              <a:rPr lang="ru-RU" sz="3200" b="1" i="0" dirty="0" err="1">
                <a:solidFill>
                  <a:srgbClr val="808080"/>
                </a:solidFill>
                <a:effectLst/>
                <a:latin typeface="HelveticaNeue"/>
              </a:rPr>
              <a:t>УжНУ</a:t>
            </a:r>
            <a:r>
              <a:rPr lang="ru-RU" sz="3200" b="1" i="0" dirty="0">
                <a:solidFill>
                  <a:srgbClr val="808080"/>
                </a:solidFill>
                <a:effectLst/>
                <a:latin typeface="HelveticaNeue"/>
              </a:rPr>
              <a:t>»</a:t>
            </a:r>
            <a:endParaRPr lang="uk-UA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F21095-3D87-4C18-ABA3-AEBED66206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161" y="802015"/>
            <a:ext cx="2569933" cy="28318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1441F7-4080-454B-BCDC-493762D93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228" y="835652"/>
            <a:ext cx="2756891" cy="279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1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25144-C001-4728-A8A0-674AF8EB7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4384"/>
          </a:xfrm>
        </p:spPr>
        <p:txBody>
          <a:bodyPr/>
          <a:lstStyle/>
          <a:p>
            <a:r>
              <a:rPr lang="uk-UA" dirty="0"/>
              <a:t>Навчально-методична робота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7348301-9B0F-43F9-BB93-4F1A0FEBE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4259" y="1470212"/>
            <a:ext cx="9030353" cy="444101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dirty="0"/>
              <a:t>Значна увага в коледжі приділяється науково-методичній діяльності педагогічного колективу. За звітний період викладачами підготовлено та видано: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dirty="0"/>
              <a:t> 24 підручники,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dirty="0"/>
              <a:t>30 навчально-методичних посібників,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dirty="0"/>
              <a:t>27 наукових статей.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uk-UA" dirty="0"/>
              <a:t>Ці результати є свідченням високого рівня професіоналізму педагогів та їх активної участі в удосконаленні освітнього процесу.</a:t>
            </a:r>
          </a:p>
        </p:txBody>
      </p:sp>
    </p:spTree>
    <p:extLst>
      <p:ext uri="{BB962C8B-B14F-4D97-AF65-F5344CB8AC3E}">
        <p14:creationId xmlns:p14="http://schemas.microsoft.com/office/powerpoint/2010/main" val="113170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764D4-C265-4F58-9E7E-EEF342203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2000" b="1" dirty="0"/>
              <a:t>Найкращим показником якості підготовки студентів є їхні досягнення у фахових конкурсах, олімпіадах та інших інтелектуальних змаганнях, які підтверджують високий рівень знань, професійних навичок та мотивації до навчання.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0FD4F2B-AE14-40B9-A248-C042F1400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133600"/>
            <a:ext cx="3408177" cy="377762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uk-UA" sz="2000" dirty="0" err="1"/>
              <a:t>Крістіна</a:t>
            </a:r>
            <a:r>
              <a:rPr lang="uk-UA" sz="2000" dirty="0"/>
              <a:t> </a:t>
            </a:r>
            <a:r>
              <a:rPr lang="uk-UA" sz="2000" dirty="0" err="1"/>
              <a:t>Цоклан</a:t>
            </a:r>
            <a:r>
              <a:rPr lang="uk-UA" sz="2000" dirty="0"/>
              <a:t> (керівник Мар</a:t>
            </a:r>
            <a:r>
              <a:rPr lang="en-US" sz="2000" dirty="0"/>
              <a:t>’</a:t>
            </a:r>
            <a:r>
              <a:rPr lang="uk-UA" sz="2000" dirty="0" err="1"/>
              <a:t>яна</a:t>
            </a:r>
            <a:r>
              <a:rPr lang="uk-UA" sz="2000" dirty="0"/>
              <a:t> Андрусь) посіла ІІ місце фінального загальнодержавного етапу Міжнародного мовно-літературного конкурсу учнівської та студентської молоді імені Тараса Шевченка (2024 рік)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8111F8-5CEB-41F5-B137-3048DD8E5B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768" y="2017058"/>
            <a:ext cx="35433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0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B7BD9-067E-488A-8643-2BB1E0F3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99890"/>
          </a:xfrm>
        </p:spPr>
        <p:txBody>
          <a:bodyPr/>
          <a:lstStyle/>
          <a:p>
            <a:pPr algn="ctr"/>
            <a:r>
              <a:rPr lang="uk-UA" b="1" dirty="0"/>
              <a:t>Досягнення </a:t>
            </a:r>
            <a:r>
              <a:rPr lang="uk-UA" b="1" dirty="0" err="1"/>
              <a:t>коледжан</a:t>
            </a:r>
            <a:endParaRPr lang="uk-UA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3B0EFC-A7F9-4282-AA96-F06FEDCBB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1982" y="1713329"/>
            <a:ext cx="3978135" cy="3777622"/>
          </a:xfrm>
        </p:spPr>
        <p:txBody>
          <a:bodyPr/>
          <a:lstStyle/>
          <a:p>
            <a:r>
              <a:rPr lang="uk-UA" sz="2400" dirty="0"/>
              <a:t>Ярослава Довбак (керівник Мар</a:t>
            </a:r>
            <a:r>
              <a:rPr lang="en-US" sz="2400" dirty="0"/>
              <a:t>’</a:t>
            </a:r>
            <a:r>
              <a:rPr lang="uk-UA" sz="2400" dirty="0" err="1"/>
              <a:t>яна</a:t>
            </a:r>
            <a:r>
              <a:rPr lang="uk-UA" sz="2400" dirty="0"/>
              <a:t> Андрусь) - ІІ місце Загальноукраїнського етапу Міжнародного конкурсу знавців української мови імені Петра Яцика (2024 рік)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DCDFAB-69D2-45A3-B64D-6D7D673660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691" y="1713329"/>
            <a:ext cx="3115326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65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85078-2DA1-4ED3-A2D9-A3588A932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26784"/>
          </a:xfrm>
        </p:spPr>
        <p:txBody>
          <a:bodyPr/>
          <a:lstStyle/>
          <a:p>
            <a:pPr algn="ctr"/>
            <a:r>
              <a:rPr lang="uk-UA" b="1" dirty="0"/>
              <a:t>Досягнення </a:t>
            </a:r>
            <a:r>
              <a:rPr lang="uk-UA" b="1" dirty="0" err="1"/>
              <a:t>коледжан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855BD8-77D9-4B07-B6E5-DC22315DC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7882" y="1661212"/>
            <a:ext cx="3346730" cy="35355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uk-UA" dirty="0"/>
              <a:t>Вікторія Дуб та Катерина </a:t>
            </a:r>
            <a:r>
              <a:rPr lang="uk-UA" dirty="0" err="1"/>
              <a:t>Кашкова</a:t>
            </a:r>
            <a:r>
              <a:rPr lang="uk-UA" dirty="0"/>
              <a:t>(керівник Лариса </a:t>
            </a:r>
            <a:r>
              <a:rPr lang="uk-UA" dirty="0" err="1"/>
              <a:t>Юричка</a:t>
            </a:r>
            <a:r>
              <a:rPr lang="uk-UA" dirty="0"/>
              <a:t>) перемогли у </a:t>
            </a:r>
            <a:r>
              <a:rPr lang="uk-UA" dirty="0" err="1"/>
              <a:t>регінальному</a:t>
            </a:r>
            <a:r>
              <a:rPr lang="uk-UA" dirty="0"/>
              <a:t> етапі та здобули 3 місце у національному етапі </a:t>
            </a:r>
            <a:r>
              <a:rPr lang="uk-UA" dirty="0" err="1"/>
              <a:t>дебатного</a:t>
            </a:r>
            <a:r>
              <a:rPr lang="uk-UA" dirty="0"/>
              <a:t> турніру з політичних реформ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dirty="0"/>
              <a:t>     (2023 рік)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B8C6F979-2862-44A9-96D0-35A7D6E1D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3155" y="1661212"/>
            <a:ext cx="3462698" cy="259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76870A81-E685-48B6-B00E-D9C2935D8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5337" y="1661212"/>
            <a:ext cx="2483060" cy="33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92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85078-2DA1-4ED3-A2D9-A3588A932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26784"/>
          </a:xfrm>
        </p:spPr>
        <p:txBody>
          <a:bodyPr/>
          <a:lstStyle/>
          <a:p>
            <a:pPr algn="ctr"/>
            <a:r>
              <a:rPr lang="uk-UA" b="1" dirty="0"/>
              <a:t>Досягнення </a:t>
            </a:r>
            <a:r>
              <a:rPr lang="uk-UA" b="1" dirty="0" err="1"/>
              <a:t>коледжан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855BD8-77D9-4B07-B6E5-DC22315DC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7882" y="1661212"/>
            <a:ext cx="3346730" cy="35355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2000" dirty="0"/>
              <a:t>Богдана </a:t>
            </a:r>
            <a:r>
              <a:rPr lang="uk-UA" sz="2000" dirty="0" err="1"/>
              <a:t>Далекорій</a:t>
            </a:r>
            <a:r>
              <a:rPr lang="uk-UA" sz="2000" dirty="0"/>
              <a:t> та </a:t>
            </a:r>
            <a:r>
              <a:rPr lang="uk-UA" sz="2000" dirty="0" err="1"/>
              <a:t>Крістіна</a:t>
            </a:r>
            <a:r>
              <a:rPr lang="uk-UA" sz="2000" dirty="0"/>
              <a:t> Ярема (керівник Лариса </a:t>
            </a:r>
            <a:r>
              <a:rPr lang="uk-UA" sz="2000" dirty="0" err="1"/>
              <a:t>Юричка</a:t>
            </a:r>
            <a:r>
              <a:rPr lang="uk-UA" sz="2000" dirty="0"/>
              <a:t>) вибороли 2 місце у регіональному етапі </a:t>
            </a:r>
            <a:r>
              <a:rPr lang="uk-UA" sz="2000" dirty="0" err="1"/>
              <a:t>дебатного</a:t>
            </a:r>
            <a:r>
              <a:rPr lang="uk-UA" sz="2000" dirty="0"/>
              <a:t> турніру з політичних реформ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/>
              <a:t>     (2024 рік)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8F5C176-0086-4774-9CBD-61B2CE2A2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6345" y="1438836"/>
            <a:ext cx="4212290" cy="561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865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A4C07-8290-4CB7-947D-B5176D04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Досягнення </a:t>
            </a:r>
            <a:r>
              <a:rPr lang="uk-UA" b="1" dirty="0" err="1"/>
              <a:t>коледжан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83E053B-4773-4CD0-8A67-00753A2B0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3721941" cy="3777622"/>
          </a:xfrm>
        </p:spPr>
        <p:txBody>
          <a:bodyPr/>
          <a:lstStyle/>
          <a:p>
            <a:r>
              <a:rPr lang="uk-UA" dirty="0"/>
              <a:t>Дуб Вікторія нагороджена дипломом півфіналіста у ІІ Всеукраїнському молодіжному конкурсі «Юридична освіта майбутнього» (керівник Олександра Гошовська)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611BF4-C009-42A2-8983-83A52BB2C2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872" y="1905000"/>
            <a:ext cx="2763371" cy="36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50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D0F78-2A3C-4127-B14D-21C797FBF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Досягнення </a:t>
            </a:r>
            <a:r>
              <a:rPr lang="uk-UA" b="1" dirty="0" err="1"/>
              <a:t>коледжан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89B427-B01C-40A2-A51D-AF45E4F5A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7953" y="1703294"/>
            <a:ext cx="3290047" cy="4665128"/>
          </a:xfrm>
        </p:spPr>
        <p:txBody>
          <a:bodyPr>
            <a:normAutofit/>
          </a:bodyPr>
          <a:lstStyle/>
          <a:p>
            <a:r>
              <a:rPr lang="uk-UA" sz="2000" dirty="0" err="1"/>
              <a:t>Титичко</a:t>
            </a:r>
            <a:r>
              <a:rPr lang="uk-UA" sz="2000" dirty="0"/>
              <a:t> Іван (керівник Беата </a:t>
            </a:r>
            <a:r>
              <a:rPr lang="uk-UA" sz="2000" dirty="0" err="1"/>
              <a:t>Манохіна</a:t>
            </a:r>
            <a:r>
              <a:rPr lang="uk-UA" sz="2000" dirty="0"/>
              <a:t>) та Марущак Мар</a:t>
            </a:r>
            <a:r>
              <a:rPr lang="en-US" sz="2000" dirty="0"/>
              <a:t>’</a:t>
            </a:r>
            <a:r>
              <a:rPr lang="uk-UA" sz="2000" dirty="0" err="1"/>
              <a:t>яна</a:t>
            </a:r>
            <a:r>
              <a:rPr lang="uk-UA" sz="2000" dirty="0"/>
              <a:t> (керівник Людмила Данько-</a:t>
            </a:r>
            <a:r>
              <a:rPr lang="uk-UA" sz="2000" dirty="0" err="1"/>
              <a:t>Товтин</a:t>
            </a:r>
            <a:r>
              <a:rPr lang="uk-UA" sz="2000" dirty="0"/>
              <a:t>) посіли 3 місце обласного етапу олімпіади з математики серед фахових коледжів (2023 рік)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CBBF47-3FA5-4765-996C-BCC162CDF9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151" y="1703294"/>
            <a:ext cx="3585138" cy="478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99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A4DE5-08AF-4D46-9ABD-DDA212146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7137"/>
          </a:xfrm>
        </p:spPr>
        <p:txBody>
          <a:bodyPr/>
          <a:lstStyle/>
          <a:p>
            <a:r>
              <a:rPr lang="uk-UA" b="1" dirty="0"/>
              <a:t>Досягнення </a:t>
            </a:r>
            <a:r>
              <a:rPr lang="uk-UA" b="1" dirty="0" err="1"/>
              <a:t>коледжан</a:t>
            </a:r>
            <a:endParaRPr lang="uk-UA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58219A7-8591-4D8F-8179-8A3DCAD2C7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2006" y="1704109"/>
            <a:ext cx="2785899" cy="37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A6EEA028-72B5-4297-AE63-2839D5EC1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2941" y="1631576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4A66A8-25A8-43D6-B678-405A52AD09F9}"/>
              </a:ext>
            </a:extLst>
          </p:cNvPr>
          <p:cNvSpPr txBox="1"/>
          <p:nvPr/>
        </p:nvSpPr>
        <p:spPr>
          <a:xfrm>
            <a:off x="5334000" y="1891553"/>
            <a:ext cx="305696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Мальцев </a:t>
            </a:r>
            <a:r>
              <a:rPr lang="ru-RU" b="1" i="0" dirty="0" err="1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Андрій</a:t>
            </a:r>
            <a:r>
              <a:rPr lang="ru-RU" b="1" i="0" dirty="0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ru-RU" b="0" i="0" dirty="0" err="1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керівник</a:t>
            </a:r>
            <a:r>
              <a:rPr lang="ru-RU" b="0" i="0" dirty="0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 Людмила Данько-</a:t>
            </a:r>
            <a:r>
              <a:rPr lang="ru-RU" b="0" i="0" dirty="0" err="1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Товтин</a:t>
            </a:r>
            <a:r>
              <a:rPr lang="ru-RU" b="0" i="0" dirty="0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) – </a:t>
            </a:r>
            <a:r>
              <a:rPr lang="ru-RU" b="1" i="0" dirty="0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2 </a:t>
            </a:r>
            <a:r>
              <a:rPr lang="ru-RU" b="1" i="0" dirty="0" err="1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місце</a:t>
            </a:r>
            <a:r>
              <a:rPr lang="ru-RU" b="0" i="0" dirty="0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; </a:t>
            </a:r>
            <a:r>
              <a:rPr lang="ru-RU" b="1" i="0" dirty="0" err="1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Опаленик</a:t>
            </a:r>
            <a:r>
              <a:rPr lang="ru-RU" b="1" i="0" dirty="0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 Василь</a:t>
            </a:r>
            <a:r>
              <a:rPr lang="ru-RU" b="0" i="0" dirty="0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 (</a:t>
            </a:r>
            <a:r>
              <a:rPr lang="ru-RU" b="0" i="0" dirty="0" err="1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керівник</a:t>
            </a:r>
            <a:r>
              <a:rPr lang="ru-RU" b="0" i="0" dirty="0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 Беата </a:t>
            </a:r>
            <a:r>
              <a:rPr lang="ru-RU" b="0" i="0" dirty="0" err="1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Манохіна</a:t>
            </a:r>
            <a:r>
              <a:rPr lang="ru-RU" b="0" i="0" dirty="0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) – </a:t>
            </a:r>
            <a:r>
              <a:rPr lang="ru-RU" b="1" i="0" dirty="0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3 </a:t>
            </a:r>
            <a:r>
              <a:rPr lang="ru-RU" b="1" i="0" dirty="0" err="1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місце</a:t>
            </a:r>
            <a:r>
              <a:rPr lang="ru-RU" b="1" i="0" dirty="0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обласного</a:t>
            </a:r>
            <a:r>
              <a:rPr lang="ru-RU" b="1" i="0" dirty="0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етапу</a:t>
            </a:r>
            <a:r>
              <a:rPr lang="ru-RU" b="1" i="0" dirty="0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олімпіади</a:t>
            </a:r>
            <a:r>
              <a:rPr lang="ru-RU" b="1" i="0" dirty="0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 з математики </a:t>
            </a:r>
            <a:r>
              <a:rPr lang="ru-RU" b="0" i="0" dirty="0" err="1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серед</a:t>
            </a:r>
            <a:r>
              <a:rPr lang="ru-RU" b="0" i="0" dirty="0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 ЗФПО (2024 </a:t>
            </a:r>
            <a:r>
              <a:rPr lang="ru-RU" b="0" i="0" dirty="0" err="1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рік</a:t>
            </a:r>
            <a:r>
              <a:rPr lang="ru-RU" b="0" i="0" dirty="0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26122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5CF79-5EE4-40FD-AD31-780C50B2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Участь у предметних інтернет-олімпіадах та конкурсах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D9D1A9-CEE6-4153-9CB4-8C58901956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30" y="1905000"/>
            <a:ext cx="3406588" cy="27252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53DE17-8A36-434E-B21C-8A09324AEB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3991" y="1707776"/>
            <a:ext cx="3406589" cy="2725271"/>
          </a:xfrm>
          <a:prstGeom prst="rect">
            <a:avLst/>
          </a:prstGeom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D47C4F5E-8E64-4329-89C8-F8D30741D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7834" y="3882613"/>
            <a:ext cx="3164541" cy="253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516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1DC61B9-5E0D-4EFC-97F1-50AA258CE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/>
              <a:t>Інтернет-олімпіади з інформатики, фізики та астрономії</a:t>
            </a:r>
          </a:p>
        </p:txBody>
      </p:sp>
      <p:sp>
        <p:nvSpPr>
          <p:cNvPr id="2" name="Місце для вмісту 1">
            <a:extLst>
              <a:ext uri="{FF2B5EF4-FFF2-40B4-BE49-F238E27FC236}">
                <a16:creationId xmlns:a16="http://schemas.microsoft.com/office/drawing/2014/main" id="{A5AE7491-D364-48DB-86E0-8FF662F1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6423" y="5070940"/>
            <a:ext cx="3798793" cy="840282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Переможці Всеукраїнської інтернет-олімпіади з інформатики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CAE4504-4622-4E07-936A-258D03C58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5930" y="4966446"/>
            <a:ext cx="5718681" cy="937397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Призери Всеукраїнської інтернет-олімпіади з фізики та астрономії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996B6523-BB7B-488D-BDD4-725994A6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3281" y="1689005"/>
            <a:ext cx="3381935" cy="338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41D1B65A-0D50-487D-9978-962D44EBF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5930" y="1689005"/>
            <a:ext cx="6334353" cy="31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997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9E9013-1FAE-4CD0-9E81-9B8BCB5BA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197223"/>
            <a:ext cx="8915400" cy="2447365"/>
          </a:xfrm>
        </p:spPr>
        <p:txBody>
          <a:bodyPr/>
          <a:lstStyle/>
          <a:p>
            <a:pPr algn="just"/>
            <a:r>
              <a:rPr lang="uk-UA" sz="1800" dirty="0"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Основною метою діяльності Коледжу є підготовка фахівців за освітньо-професійним ступенем «фаховий молодший бакалавр» на основі базової та повної загальної середньої освіти, професійної (професійно-технічної) освіти; створення навчально-методичних, виховних, організаційних, матеріальних та інших умов для здобуття громадянами фахової </a:t>
            </a:r>
            <a:r>
              <a:rPr lang="uk-UA" sz="1800" dirty="0" err="1"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передвищої</a:t>
            </a:r>
            <a:r>
              <a:rPr lang="uk-UA" sz="1800" dirty="0"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освіти; забезпечення потреб суспільства і держави у висококваліфікованих фахівцях; створення необхідних умов для здобуття освіти особами з особливими потребами.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37DAFF-599B-4DFE-8107-CB8AE0564E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506" y="2475205"/>
            <a:ext cx="6275294" cy="418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4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7549A-86C5-4DFF-948B-9487D293D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Інтернет-олімпіада з математики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5DC33289-5075-42E6-B4F7-2BBF220CC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7494" y="1577788"/>
            <a:ext cx="2879259" cy="406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72A70A3B-28FE-4CF7-A177-685085B1BF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7879" y="1577788"/>
            <a:ext cx="3959244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881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4288B-D160-4D5E-8C33-B18F99B46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701" y="2381192"/>
            <a:ext cx="8911687" cy="935749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ВИХОВНА РОБОТА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B62A72FA-6AF1-467F-AE98-0C1D53B65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9151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C589B-AD8D-4636-B7A9-1BBA9F503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Студентська рада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09A2AC-1BFB-475E-A679-1A217065EF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21BB2B6-9DD5-44A4-B477-517F988DC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1852833" cy="3354060"/>
          </a:xfrm>
        </p:spPr>
        <p:txBody>
          <a:bodyPr/>
          <a:lstStyle/>
          <a:p>
            <a:r>
              <a:rPr lang="uk-UA" dirty="0"/>
              <a:t>Голова </a:t>
            </a:r>
            <a:r>
              <a:rPr lang="uk-UA" dirty="0" err="1"/>
              <a:t>студради</a:t>
            </a:r>
            <a:r>
              <a:rPr lang="uk-UA" dirty="0"/>
              <a:t> коледжу Корнелія ФЕЧКА</a:t>
            </a: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205DBA73-7DB7-4B31-89E5-7D441AB09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id="{9E0E9FA6-A686-4BCE-9501-36141E73D3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06629" y="5669938"/>
            <a:ext cx="4338674" cy="3354060"/>
          </a:xfrm>
        </p:spPr>
        <p:txBody>
          <a:bodyPr/>
          <a:lstStyle/>
          <a:p>
            <a:r>
              <a:rPr lang="uk-UA" dirty="0"/>
              <a:t>Колектив </a:t>
            </a:r>
            <a:r>
              <a:rPr lang="uk-UA" dirty="0" err="1"/>
              <a:t>студради</a:t>
            </a:r>
            <a:r>
              <a:rPr lang="uk-UA" dirty="0"/>
              <a:t> коледжу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97756A-C03A-4119-A6ED-406065756A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286" y="1658471"/>
            <a:ext cx="2888770" cy="37776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9C6953-5193-40EE-9EF5-DC51103B81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045" y="1905000"/>
            <a:ext cx="2777322" cy="416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18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D5FC3-C22F-4FF1-BF49-998D6FCBE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Національно-патріотичне</a:t>
            </a:r>
            <a:r>
              <a:rPr lang="ru-RU" dirty="0"/>
              <a:t> та </a:t>
            </a:r>
            <a:r>
              <a:rPr lang="ru-RU" dirty="0" err="1"/>
              <a:t>громадянське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endParaRPr lang="uk-U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1338B9-FD92-4E60-AF14-8A7D5C9DA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7447" y="2072639"/>
            <a:ext cx="3974757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126DC8-092E-428C-96B1-BBAABCCB36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9492" y="2072639"/>
            <a:ext cx="2858347" cy="21437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6F24CA-A539-4536-87B8-F536B8BF0C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0675" y="1988819"/>
            <a:ext cx="2783840" cy="23941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C7F33B-F26C-474F-A5F6-717C8CC8CD9E}"/>
              </a:ext>
            </a:extLst>
          </p:cNvPr>
          <p:cNvSpPr txBox="1"/>
          <p:nvPr/>
        </p:nvSpPr>
        <p:spPr>
          <a:xfrm>
            <a:off x="1449492" y="4466741"/>
            <a:ext cx="2858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Шевченківські дні у коледжі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881284-A86F-4BBF-9606-3EF1ACA37566}"/>
              </a:ext>
            </a:extLst>
          </p:cNvPr>
          <p:cNvSpPr txBox="1"/>
          <p:nvPr/>
        </p:nvSpPr>
        <p:spPr>
          <a:xfrm>
            <a:off x="4610100" y="4466741"/>
            <a:ext cx="4600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Зустріч із керівником обласного центру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до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спротиву</a:t>
            </a:r>
            <a:r>
              <a:rPr lang="ru-RU" dirty="0"/>
              <a:t> </a:t>
            </a:r>
            <a:r>
              <a:rPr lang="ru-RU" dirty="0" err="1"/>
              <a:t>Юрієм</a:t>
            </a:r>
            <a:r>
              <a:rPr lang="ru-RU" dirty="0"/>
              <a:t> </a:t>
            </a:r>
            <a:r>
              <a:rPr lang="ru-RU" dirty="0" err="1"/>
              <a:t>Беляковим</a:t>
            </a:r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A513E3-EB07-4AC6-8147-26EDC1F04793}"/>
              </a:ext>
            </a:extLst>
          </p:cNvPr>
          <p:cNvSpPr txBox="1"/>
          <p:nvPr/>
        </p:nvSpPr>
        <p:spPr>
          <a:xfrm>
            <a:off x="9096375" y="4789906"/>
            <a:ext cx="2695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Тематична фото-виставка про хід українсько-російської війни</a:t>
            </a:r>
          </a:p>
        </p:txBody>
      </p:sp>
    </p:spTree>
    <p:extLst>
      <p:ext uri="{BB962C8B-B14F-4D97-AF65-F5344CB8AC3E}">
        <p14:creationId xmlns:p14="http://schemas.microsoft.com/office/powerpoint/2010/main" val="3901147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72BC7-EA6E-492F-83F9-C7FA39123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Художньо-естетичне та морально-етичне виховання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36D29DF2-8AB1-4693-AC51-1184F716E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4983" y="1970088"/>
            <a:ext cx="2982913" cy="2982913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3EDAED-E57B-4228-B66A-3AD1305F70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113" y="2026444"/>
            <a:ext cx="3587750" cy="28702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1D265B-8829-427B-BA14-4D719EE059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660" y="2026444"/>
            <a:ext cx="2720340" cy="36271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349F14-3F86-4560-A639-263D4F015ED0}"/>
              </a:ext>
            </a:extLst>
          </p:cNvPr>
          <p:cNvSpPr txBox="1"/>
          <p:nvPr/>
        </p:nvSpPr>
        <p:spPr>
          <a:xfrm>
            <a:off x="1324983" y="5191125"/>
            <a:ext cx="2982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Візит до театру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4ACDE-9D72-42D7-A667-BAB6B908A3AA}"/>
              </a:ext>
            </a:extLst>
          </p:cNvPr>
          <p:cNvSpPr txBox="1"/>
          <p:nvPr/>
        </p:nvSpPr>
        <p:spPr>
          <a:xfrm>
            <a:off x="4438650" y="5191125"/>
            <a:ext cx="391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Захід, приурочений гендерній рівності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B5AD03-D894-4A9D-8316-5B4B1F42842A}"/>
              </a:ext>
            </a:extLst>
          </p:cNvPr>
          <p:cNvSpPr txBox="1"/>
          <p:nvPr/>
        </p:nvSpPr>
        <p:spPr>
          <a:xfrm>
            <a:off x="8685642" y="5900515"/>
            <a:ext cx="33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Участь у заходах,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організовує</a:t>
            </a:r>
            <a:r>
              <a:rPr lang="ru-RU" dirty="0"/>
              <a:t> </a:t>
            </a:r>
            <a:r>
              <a:rPr lang="ru-RU" dirty="0" err="1"/>
              <a:t>місто</a:t>
            </a:r>
            <a:r>
              <a:rPr lang="ru-RU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1921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D288D5-75E5-45CC-897B-A8BD71F0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Правове виховання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ADD90CDE-0DCC-4E64-A415-252CA703A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925" y="1604682"/>
            <a:ext cx="3547652" cy="3778250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009448-8C12-4AEB-8FDE-5F912F352B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653" y="1566582"/>
            <a:ext cx="4534571" cy="34009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EC60FE-A542-49FB-87F2-08C1D99C4FA3}"/>
              </a:ext>
            </a:extLst>
          </p:cNvPr>
          <p:cNvSpPr txBox="1"/>
          <p:nvPr/>
        </p:nvSpPr>
        <p:spPr>
          <a:xfrm>
            <a:off x="7013037" y="5173382"/>
            <a:ext cx="5172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Поліцейські провели для студентів просвітницький захід щодо недопущення вербування та залучення їх до диверсійної діяльності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A5EBD4-46AF-4A8B-B9DD-F582D50B7F9F}"/>
              </a:ext>
            </a:extLst>
          </p:cNvPr>
          <p:cNvSpPr txBox="1"/>
          <p:nvPr/>
        </p:nvSpPr>
        <p:spPr>
          <a:xfrm>
            <a:off x="1895475" y="5619750"/>
            <a:ext cx="424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Візит до Управління поліції охорони в Закарпатській області</a:t>
            </a:r>
          </a:p>
        </p:txBody>
      </p:sp>
    </p:spTree>
    <p:extLst>
      <p:ext uri="{BB962C8B-B14F-4D97-AF65-F5344CB8AC3E}">
        <p14:creationId xmlns:p14="http://schemas.microsoft.com/office/powerpoint/2010/main" val="2128096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7218A-B93B-494B-8681-53A9E143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Екологічне виховання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5C1FA1E4-78E6-4D1A-BD43-78041F6BC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529" y="1905000"/>
            <a:ext cx="3425172" cy="3425172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806A1C-4DB3-4209-AB9B-A93CE6377B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261" y="1694328"/>
            <a:ext cx="4016188" cy="30121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85E672-F5B0-49E9-A1A9-C608B32D7EEE}"/>
              </a:ext>
            </a:extLst>
          </p:cNvPr>
          <p:cNvSpPr txBox="1"/>
          <p:nvPr/>
        </p:nvSpPr>
        <p:spPr>
          <a:xfrm>
            <a:off x="1323975" y="5038725"/>
            <a:ext cx="455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Прибирання території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DCF331-044D-46BB-A3F1-DA747B02FF64}"/>
              </a:ext>
            </a:extLst>
          </p:cNvPr>
          <p:cNvSpPr txBox="1"/>
          <p:nvPr/>
        </p:nvSpPr>
        <p:spPr>
          <a:xfrm>
            <a:off x="6315077" y="5619750"/>
            <a:ext cx="5391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Екскурсія на очисні споруди у селі </a:t>
            </a:r>
            <a:r>
              <a:rPr lang="uk-UA" dirty="0" err="1"/>
              <a:t>Давидково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8713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65F0D-9B2B-4CDD-A053-659E3FBD0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1278"/>
          </a:xfrm>
        </p:spPr>
        <p:txBody>
          <a:bodyPr/>
          <a:lstStyle/>
          <a:p>
            <a:r>
              <a:rPr lang="uk-UA" dirty="0"/>
              <a:t>Фізичне виховання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F7C14FD-0284-43BD-BC26-E5E9EB6D8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6859" y="1425388"/>
            <a:ext cx="3390247" cy="3777622"/>
          </a:xfrm>
        </p:spPr>
        <p:txBody>
          <a:bodyPr/>
          <a:lstStyle/>
          <a:p>
            <a:r>
              <a:rPr lang="ru-RU" dirty="0" err="1"/>
              <a:t>Коледжани</a:t>
            </a:r>
            <a:r>
              <a:rPr lang="ru-RU" dirty="0"/>
              <a:t> є </a:t>
            </a:r>
            <a:r>
              <a:rPr lang="ru-RU" dirty="0" err="1"/>
              <a:t>постійними</a:t>
            </a:r>
            <a:r>
              <a:rPr lang="ru-RU" dirty="0"/>
              <a:t> призерами </a:t>
            </a:r>
            <a:r>
              <a:rPr lang="ru-RU" dirty="0" err="1"/>
              <a:t>Спартакіад</a:t>
            </a:r>
            <a:r>
              <a:rPr lang="ru-RU" dirty="0"/>
              <a:t> </a:t>
            </a:r>
            <a:r>
              <a:rPr lang="ru-RU" dirty="0" err="1"/>
              <a:t>УжНУ</a:t>
            </a:r>
            <a:r>
              <a:rPr lang="ru-RU" dirty="0"/>
              <a:t> та </a:t>
            </a:r>
            <a:r>
              <a:rPr lang="ru-RU" dirty="0" err="1"/>
              <a:t>обласних</a:t>
            </a:r>
            <a:r>
              <a:rPr lang="ru-RU" dirty="0"/>
              <a:t> </a:t>
            </a:r>
            <a:r>
              <a:rPr lang="ru-RU" dirty="0" err="1"/>
              <a:t>Студентських</a:t>
            </a:r>
            <a:r>
              <a:rPr lang="ru-RU" dirty="0"/>
              <a:t> </a:t>
            </a:r>
            <a:r>
              <a:rPr lang="ru-RU" dirty="0" err="1"/>
              <a:t>ігор</a:t>
            </a:r>
            <a:r>
              <a:rPr lang="ru-RU" dirty="0"/>
              <a:t> </a:t>
            </a:r>
            <a:r>
              <a:rPr lang="ru-RU" dirty="0" err="1"/>
              <a:t>Універсіади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 ЗФПО</a:t>
            </a:r>
            <a:endParaRPr lang="uk-UA" dirty="0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5F5BF93E-FD3B-4354-A870-6C242EA15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835" y="1425388"/>
            <a:ext cx="2115804" cy="282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0256D59B-2772-4E1E-89D9-F69F5E82A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9993" y="1425388"/>
            <a:ext cx="2185148" cy="291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E498DB-FB66-4139-91D4-A80FE1C136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859" y="3435339"/>
            <a:ext cx="3425265" cy="2568949"/>
          </a:xfrm>
          <a:prstGeom prst="rect">
            <a:avLst/>
          </a:prstGeom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5ECF2DB0-670D-41D3-995D-AB74DB7E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4983" y="4021370"/>
            <a:ext cx="3763311" cy="282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31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BF3753-0876-4197-AEFB-3F17AC0CD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0" i="0" dirty="0" err="1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Дві</a:t>
            </a:r>
            <a:r>
              <a:rPr lang="ru-RU" sz="2400" b="0" i="0" dirty="0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золоті</a:t>
            </a:r>
            <a:r>
              <a:rPr lang="ru-RU" sz="2400" b="0" i="0" dirty="0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медалі</a:t>
            </a:r>
            <a:r>
              <a:rPr lang="ru-RU" sz="2400" b="0" i="0" dirty="0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здобула</a:t>
            </a:r>
            <a:r>
              <a:rPr lang="ru-RU" sz="2400" b="0" i="0" dirty="0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 студентка </a:t>
            </a:r>
            <a:r>
              <a:rPr lang="ru-RU" sz="2400" b="0" i="0" dirty="0" err="1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Природничо-гуманітарного</a:t>
            </a:r>
            <a:r>
              <a:rPr lang="ru-RU" sz="2400" b="0" i="0" dirty="0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фахового</a:t>
            </a:r>
            <a:r>
              <a:rPr lang="ru-RU" sz="2400" b="0" i="0" dirty="0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коледжу</a:t>
            </a:r>
            <a:r>
              <a:rPr lang="ru-RU" sz="2400" b="0" i="0" dirty="0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 ДВНЗ "</a:t>
            </a:r>
            <a:r>
              <a:rPr lang="ru-RU" sz="2400" b="0" i="0" dirty="0" err="1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УжНУ</a:t>
            </a:r>
            <a:r>
              <a:rPr lang="ru-RU" sz="2400" b="0" i="0" dirty="0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" Богдана </a:t>
            </a:r>
            <a:r>
              <a:rPr lang="ru-RU" sz="2400" b="0" i="0" dirty="0" err="1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Лехман</a:t>
            </a:r>
            <a:r>
              <a:rPr lang="ru-RU" sz="2400" b="0" i="0" dirty="0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 на </a:t>
            </a:r>
            <a:r>
              <a:rPr lang="ru-RU" sz="2400" b="0" i="0" dirty="0" err="1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чемпіонаті</a:t>
            </a:r>
            <a:r>
              <a:rPr lang="ru-RU" sz="2400" b="0" i="0" dirty="0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Європи</a:t>
            </a:r>
            <a:r>
              <a:rPr lang="ru-RU" sz="2400" b="0" i="0" dirty="0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 з </a:t>
            </a:r>
            <a:r>
              <a:rPr lang="ru-RU" sz="2400" b="0" i="0" dirty="0" err="1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армреслінгу</a:t>
            </a:r>
            <a:r>
              <a:rPr lang="ru-RU" sz="2400" b="0" i="0" dirty="0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серед</a:t>
            </a:r>
            <a:r>
              <a:rPr lang="ru-RU" sz="2400" b="0" i="0" dirty="0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 err="1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юніорів</a:t>
            </a:r>
            <a:r>
              <a:rPr lang="ru-RU" sz="2400" b="0" i="0" dirty="0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 у </a:t>
            </a:r>
            <a:r>
              <a:rPr lang="ru-RU" sz="2400" b="0" i="0" dirty="0" err="1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Молдові</a:t>
            </a:r>
            <a:r>
              <a:rPr lang="ru-RU" sz="2400" b="0" i="0" dirty="0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  (2023 </a:t>
            </a:r>
            <a:r>
              <a:rPr lang="ru-RU" sz="2400" b="0" i="0" dirty="0" err="1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рік</a:t>
            </a:r>
            <a:r>
              <a:rPr lang="ru-RU" sz="2400" b="0" i="0" dirty="0">
                <a:solidFill>
                  <a:srgbClr val="686868"/>
                </a:solidFill>
                <a:effectLst/>
                <a:latin typeface="Roboto" panose="02000000000000000000" pitchFamily="2" charset="0"/>
              </a:rPr>
              <a:t>).</a:t>
            </a:r>
            <a:br>
              <a:rPr lang="ru-RU" sz="2400" b="0" i="0" dirty="0">
                <a:solidFill>
                  <a:srgbClr val="686868"/>
                </a:solidFill>
                <a:effectLst/>
                <a:latin typeface="Roboto" panose="02000000000000000000" pitchFamily="2" charset="0"/>
              </a:rPr>
            </a:br>
            <a:endParaRPr lang="uk-UA" sz="2400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4C348320-4255-4978-96B9-93F35FF321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8209" y="2366681"/>
            <a:ext cx="7305341" cy="41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04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94E18-94D8-47CF-A413-056BDB22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Волонтерська діяльність</a:t>
            </a: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D64FF88C-9C8E-4F22-8BCD-FFCDCADAB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267" y="2962835"/>
            <a:ext cx="3778250" cy="37782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FD52C9-26C4-4D05-BAE6-31444846D7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248" y="1559860"/>
            <a:ext cx="3765175" cy="28238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6E0F3F-FAE8-46B4-B6CE-87965A8BF7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0442" y="971414"/>
            <a:ext cx="3290047" cy="24575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04ADA2-6542-439C-9112-D23397CC8496}"/>
              </a:ext>
            </a:extLst>
          </p:cNvPr>
          <p:cNvSpPr txBox="1"/>
          <p:nvPr/>
        </p:nvSpPr>
        <p:spPr>
          <a:xfrm>
            <a:off x="1352550" y="4581525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Збір речей для ВПО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EF6C18-3B95-436C-A43E-2BBA93245EC2}"/>
              </a:ext>
            </a:extLst>
          </p:cNvPr>
          <p:cNvSpPr txBox="1"/>
          <p:nvPr/>
        </p:nvSpPr>
        <p:spPr>
          <a:xfrm>
            <a:off x="8820150" y="3638550"/>
            <a:ext cx="318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Авто для ЗСУ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68F428-BE70-440E-98D5-CC2364D9C605}"/>
              </a:ext>
            </a:extLst>
          </p:cNvPr>
          <p:cNvSpPr txBox="1"/>
          <p:nvPr/>
        </p:nvSpPr>
        <p:spPr>
          <a:xfrm>
            <a:off x="5124450" y="1704975"/>
            <a:ext cx="3290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Аукціон для потреб </a:t>
            </a:r>
            <a:r>
              <a:rPr lang="uk-UA" dirty="0" err="1"/>
              <a:t>проєкту</a:t>
            </a:r>
            <a:r>
              <a:rPr lang="uk-UA" dirty="0"/>
              <a:t> «Мукачівські </a:t>
            </a:r>
            <a:r>
              <a:rPr lang="uk-UA" dirty="0" err="1"/>
              <a:t>дрони</a:t>
            </a:r>
            <a:r>
              <a:rPr lang="uk-UA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357038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3D08180C-A831-40E9-B905-76E34C7CE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830087"/>
              </p:ext>
            </p:extLst>
          </p:nvPr>
        </p:nvGraphicFramePr>
        <p:xfrm>
          <a:off x="1730189" y="1281953"/>
          <a:ext cx="9774423" cy="44617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1106">
                  <a:extLst>
                    <a:ext uri="{9D8B030D-6E8A-4147-A177-3AD203B41FA5}">
                      <a16:colId xmlns:a16="http://schemas.microsoft.com/office/drawing/2014/main" val="1284225027"/>
                    </a:ext>
                  </a:extLst>
                </a:gridCol>
                <a:gridCol w="6467140">
                  <a:extLst>
                    <a:ext uri="{9D8B030D-6E8A-4147-A177-3AD203B41FA5}">
                      <a16:colId xmlns:a16="http://schemas.microsoft.com/office/drawing/2014/main" val="2720146055"/>
                    </a:ext>
                  </a:extLst>
                </a:gridCol>
                <a:gridCol w="1825752">
                  <a:extLst>
                    <a:ext uri="{9D8B030D-6E8A-4147-A177-3AD203B41FA5}">
                      <a16:colId xmlns:a16="http://schemas.microsoft.com/office/drawing/2014/main" val="1475490778"/>
                    </a:ext>
                  </a:extLst>
                </a:gridCol>
                <a:gridCol w="870425">
                  <a:extLst>
                    <a:ext uri="{9D8B030D-6E8A-4147-A177-3AD203B41FA5}">
                      <a16:colId xmlns:a16="http://schemas.microsoft.com/office/drawing/2014/main" val="3944028224"/>
                    </a:ext>
                  </a:extLst>
                </a:gridCol>
              </a:tblGrid>
              <a:tr h="23663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№</a:t>
                      </a:r>
                      <a:endParaRPr lang="uk-UA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з/п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</a:rPr>
                        <a:t>Показники діяльності</a:t>
                      </a:r>
                      <a:endParaRPr lang="uk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Кількісні параметри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557860"/>
                  </a:ext>
                </a:extLst>
              </a:tr>
              <a:tr h="73428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Денна форма навчання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Заочна форма навчання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0" marB="0"/>
                </a:tc>
                <a:extLst>
                  <a:ext uri="{0D108BD9-81ED-4DB2-BD59-A6C34878D82A}">
                    <a16:rowId xmlns:a16="http://schemas.microsoft.com/office/drawing/2014/main" val="3278476407"/>
                  </a:ext>
                </a:extLst>
              </a:tr>
              <a:tr h="236635">
                <a:tc>
                  <a:txBody>
                    <a:bodyPr/>
                    <a:lstStyle/>
                    <a:p>
                      <a:pPr marL="0" lvl="0" indent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</a:t>
                      </a:r>
                    </a:p>
                  </a:txBody>
                  <a:tcPr marL="65155" marR="65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Сукупний ліцензований обсяг прийому студентів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625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837190"/>
                  </a:ext>
                </a:extLst>
              </a:tr>
              <a:tr h="236635">
                <a:tc rowSpan="2">
                  <a:txBody>
                    <a:bodyPr/>
                    <a:lstStyle/>
                    <a:p>
                      <a:pPr marL="0" lvl="0" indent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</a:t>
                      </a:r>
                    </a:p>
                  </a:txBody>
                  <a:tcPr marL="65155" marR="65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Кількість студентів разом: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1156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088087"/>
                  </a:ext>
                </a:extLst>
              </a:tr>
              <a:tr h="23663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у т. ч. за формами навчання: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1111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45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0" marB="0"/>
                </a:tc>
                <a:extLst>
                  <a:ext uri="{0D108BD9-81ED-4DB2-BD59-A6C34878D82A}">
                    <a16:rowId xmlns:a16="http://schemas.microsoft.com/office/drawing/2014/main" val="3573454488"/>
                  </a:ext>
                </a:extLst>
              </a:tr>
              <a:tr h="236635">
                <a:tc>
                  <a:txBody>
                    <a:bodyPr/>
                    <a:lstStyle/>
                    <a:p>
                      <a:pPr marL="0" lvl="0" indent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5155" marR="65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</a:rPr>
                        <a:t>Кількість навчальних груп</a:t>
                      </a:r>
                      <a:endParaRPr lang="uk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44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10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0" marB="0"/>
                </a:tc>
                <a:extLst>
                  <a:ext uri="{0D108BD9-81ED-4DB2-BD59-A6C34878D82A}">
                    <a16:rowId xmlns:a16="http://schemas.microsoft.com/office/drawing/2014/main" val="156702372"/>
                  </a:ext>
                </a:extLst>
              </a:tr>
              <a:tr h="73428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>
                          <a:effectLst/>
                        </a:rPr>
                        <a:t>4 </a:t>
                      </a:r>
                      <a:endParaRPr lang="uk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Кількість спеціальностей, за якими здійснюється підготовка фахівців за освітньо-професійним ступенем фахового молодшого бакалавра 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9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5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0" marB="0"/>
                </a:tc>
                <a:extLst>
                  <a:ext uri="{0D108BD9-81ED-4DB2-BD59-A6C34878D82A}">
                    <a16:rowId xmlns:a16="http://schemas.microsoft.com/office/drawing/2014/main" val="155215700"/>
                  </a:ext>
                </a:extLst>
              </a:tr>
              <a:tr h="236635">
                <a:tc rowSpan="2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>
                          <a:effectLst/>
                        </a:rPr>
                        <a:t>5 </a:t>
                      </a:r>
                      <a:endParaRPr lang="uk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Кількість циклових комісій, разом: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12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136367"/>
                  </a:ext>
                </a:extLst>
              </a:tr>
              <a:tr h="23663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з них випускових: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6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47837"/>
                  </a:ext>
                </a:extLst>
              </a:tr>
              <a:tr h="23663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>
                          <a:effectLst/>
                        </a:rPr>
                        <a:t>6 </a:t>
                      </a:r>
                      <a:endParaRPr lang="uk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Кількість відділень, разом: 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293013"/>
                  </a:ext>
                </a:extLst>
              </a:tr>
              <a:tr h="61463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>
                          <a:effectLst/>
                        </a:rPr>
                        <a:t>7 </a:t>
                      </a:r>
                      <a:endParaRPr lang="uk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Кількість педагогічних працівників</a:t>
                      </a:r>
                      <a:endParaRPr lang="uk-UA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Частка педпрацівника вищої категорії, %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136</a:t>
                      </a:r>
                      <a:endParaRPr lang="uk-UA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65%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916659"/>
                  </a:ext>
                </a:extLst>
              </a:tr>
              <a:tr h="48546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uk-UA" sz="1100" dirty="0">
                          <a:effectLst/>
                        </a:rPr>
                        <a:t>8 </a:t>
                      </a:r>
                      <a:endParaRPr lang="uk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Забезпеченість студентів гуртожитком, кількість місць (% від потреби)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</a:rPr>
                        <a:t>80%</a:t>
                      </a:r>
                      <a:endParaRPr lang="uk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55" marR="65155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228787"/>
                  </a:ext>
                </a:extLst>
              </a:tr>
            </a:tbl>
          </a:graphicData>
        </a:graphic>
      </p:graphicFrame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D1142E6-2BC3-469C-B476-2B3F2153B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Показники діяльності</a:t>
            </a:r>
            <a:br>
              <a:rPr lang="uk-UA" dirty="0"/>
            </a:br>
            <a:endParaRPr lang="uk-UA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F8ECDED-8FD5-4477-94CB-F1C2ABCA0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7322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7FDE1-04B9-448A-A4FC-907BAB9CF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Профорієнтаційна робота </a:t>
            </a:r>
            <a:r>
              <a:rPr lang="ru-RU" sz="2800" dirty="0"/>
              <a:t> у </a:t>
            </a:r>
            <a:r>
              <a:rPr lang="ru-RU" sz="2800" dirty="0" err="1"/>
              <a:t>коледжі</a:t>
            </a:r>
            <a:r>
              <a:rPr lang="ru-RU" sz="2800" dirty="0"/>
              <a:t> </a:t>
            </a:r>
            <a:r>
              <a:rPr lang="ru-RU" sz="2800" dirty="0" err="1"/>
              <a:t>спрямована</a:t>
            </a:r>
            <a:r>
              <a:rPr lang="ru-RU" sz="2800" dirty="0"/>
              <a:t> на </a:t>
            </a:r>
            <a:r>
              <a:rPr lang="ru-RU" sz="2800" dirty="0" err="1"/>
              <a:t>вирішення</a:t>
            </a:r>
            <a:r>
              <a:rPr lang="ru-RU" sz="2800" dirty="0"/>
              <a:t> таких </a:t>
            </a:r>
            <a:r>
              <a:rPr lang="ru-RU" sz="2800" dirty="0" err="1"/>
              <a:t>завдань</a:t>
            </a:r>
            <a:r>
              <a:rPr lang="ru-RU" sz="2800" dirty="0"/>
              <a:t>:</a:t>
            </a:r>
            <a:endParaRPr lang="uk-UA" sz="28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2AE036-9DA5-45F7-93EE-3DC364AFA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5532812" cy="3777622"/>
          </a:xfrm>
        </p:spPr>
        <p:txBody>
          <a:bodyPr/>
          <a:lstStyle/>
          <a:p>
            <a:r>
              <a:rPr lang="uk-UA" b="0" i="1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підвищення рівня інформованості школярів про спеціальності коледжу;</a:t>
            </a:r>
          </a:p>
          <a:p>
            <a:r>
              <a:rPr lang="uk-UA" b="0" i="1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формування позитивного іміджу коледжу;</a:t>
            </a:r>
          </a:p>
          <a:p>
            <a:r>
              <a:rPr lang="uk-UA" b="0" i="1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підвищення конкурентоспроможності нашого навчального закладу на ринку освітніх послуг;</a:t>
            </a:r>
            <a:endParaRPr lang="uk-UA" i="1" dirty="0">
              <a:solidFill>
                <a:srgbClr val="111111"/>
              </a:solidFill>
              <a:cs typeface="Arial" panose="020B0604020202020204" pitchFamily="34" charset="0"/>
            </a:endParaRPr>
          </a:p>
          <a:p>
            <a:r>
              <a:rPr lang="uk-UA" b="0" i="1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підготовка кваліфікованих кадрів;</a:t>
            </a:r>
          </a:p>
          <a:p>
            <a:r>
              <a:rPr lang="uk-UA" b="0" i="1" dirty="0">
                <a:solidFill>
                  <a:srgbClr val="111111"/>
                </a:solidFill>
                <a:effectLst/>
                <a:cs typeface="Arial" panose="020B0604020202020204" pitchFamily="34" charset="0"/>
              </a:rPr>
              <a:t>створення умов для усвідомленого професійного самовизначення і розкриття здібностей особистості</a:t>
            </a:r>
            <a:r>
              <a:rPr lang="uk-UA" b="0" i="1" dirty="0">
                <a:solidFill>
                  <a:srgbClr val="111111"/>
                </a:solidFill>
                <a:effectLst/>
              </a:rPr>
              <a:t>.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3395F2-CFDF-4B2C-A56A-C81BE99F36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737" y="1595717"/>
            <a:ext cx="2563207" cy="455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236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CB972-AEE2-4BB1-BDD3-8D49DE1BF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/>
              <a:t>Профорієнтаційна робота</a:t>
            </a: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709814D8-3052-478D-8258-9E61991FC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44" y="1539875"/>
            <a:ext cx="3737380" cy="28030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FDBE04-B06C-4A34-9791-707AA0E616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4963" y="1348698"/>
            <a:ext cx="3992283" cy="29942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C335B6-E099-4C2C-B72B-2DA9DF3792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751" y="2820765"/>
            <a:ext cx="4289284" cy="3216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B0E988-8573-4990-A0B4-222BD6EDBE38}"/>
              </a:ext>
            </a:extLst>
          </p:cNvPr>
          <p:cNvSpPr txBox="1"/>
          <p:nvPr/>
        </p:nvSpPr>
        <p:spPr>
          <a:xfrm>
            <a:off x="4218618" y="6162675"/>
            <a:ext cx="401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День відкритих дверей у коледжі</a:t>
            </a:r>
          </a:p>
        </p:txBody>
      </p:sp>
    </p:spTree>
    <p:extLst>
      <p:ext uri="{BB962C8B-B14F-4D97-AF65-F5344CB8AC3E}">
        <p14:creationId xmlns:p14="http://schemas.microsoft.com/office/powerpoint/2010/main" val="3822759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57ED8-BCD7-4051-BA07-22709E0AF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Бібліотека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A397DDE-1B06-44BF-928D-CD9A3973C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Станом на травень 2025 року загальний книжковий фонд бібліотеки нараховує 23574 примірники. Із них:</a:t>
            </a:r>
          </a:p>
          <a:p>
            <a:r>
              <a:rPr lang="uk-UA" dirty="0"/>
              <a:t>20104 – навчальні посібники;</a:t>
            </a:r>
          </a:p>
          <a:p>
            <a:r>
              <a:rPr lang="uk-UA" dirty="0"/>
              <a:t>734 – художня література;</a:t>
            </a:r>
          </a:p>
          <a:p>
            <a:r>
              <a:rPr lang="uk-UA" dirty="0"/>
              <a:t>831 – </a:t>
            </a:r>
            <a:r>
              <a:rPr lang="uk-UA" dirty="0" err="1"/>
              <a:t>методично</a:t>
            </a:r>
            <a:r>
              <a:rPr lang="uk-UA" dirty="0"/>
              <a:t>-довідкова література;</a:t>
            </a:r>
          </a:p>
          <a:p>
            <a:pPr marL="0" indent="0">
              <a:buNone/>
            </a:pPr>
            <a:r>
              <a:rPr lang="uk-UA" dirty="0"/>
              <a:t>Бібліотечний фонд постійно поповнюється фаховою літературою.</a:t>
            </a:r>
          </a:p>
        </p:txBody>
      </p:sp>
    </p:spTree>
    <p:extLst>
      <p:ext uri="{BB962C8B-B14F-4D97-AF65-F5344CB8AC3E}">
        <p14:creationId xmlns:p14="http://schemas.microsoft.com/office/powerpoint/2010/main" val="1579121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80A64-B6C3-4D3F-ABF1-C8CB490F9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17819"/>
          </a:xfrm>
        </p:spPr>
        <p:txBody>
          <a:bodyPr/>
          <a:lstStyle/>
          <a:p>
            <a:r>
              <a:rPr lang="uk-UA" dirty="0"/>
              <a:t>Тематичні виставки бібліотеки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31190A2A-6EAA-4B17-B0E4-DB1A8FD2C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211" y="1590172"/>
            <a:ext cx="2197007" cy="292751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739896-81CB-4F9C-9B30-66FAD65FAD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0762" y="1590172"/>
            <a:ext cx="1805078" cy="39099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3E213F-6C01-4EA8-A1A5-B3E9D820C7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563" y="1590172"/>
            <a:ext cx="3998259" cy="39982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698ABE-80D7-4E55-8457-4ECDD9C9CAC1}"/>
              </a:ext>
            </a:extLst>
          </p:cNvPr>
          <p:cNvSpPr txBox="1"/>
          <p:nvPr/>
        </p:nvSpPr>
        <p:spPr>
          <a:xfrm>
            <a:off x="1762125" y="4772025"/>
            <a:ext cx="278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Українсько-російська війна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A4FF3-D840-4A7B-8CDF-90AC9445CA83}"/>
              </a:ext>
            </a:extLst>
          </p:cNvPr>
          <p:cNvSpPr txBox="1"/>
          <p:nvPr/>
        </p:nvSpPr>
        <p:spPr>
          <a:xfrm>
            <a:off x="4695356" y="5821680"/>
            <a:ext cx="3998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Тижневик юридичних дисциплін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491A47-11A0-41C0-9143-EA440E0C1C31}"/>
              </a:ext>
            </a:extLst>
          </p:cNvPr>
          <p:cNvSpPr txBox="1"/>
          <p:nvPr/>
        </p:nvSpPr>
        <p:spPr>
          <a:xfrm>
            <a:off x="9072880" y="5740400"/>
            <a:ext cx="266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Шевченківські дні</a:t>
            </a:r>
          </a:p>
        </p:txBody>
      </p:sp>
    </p:spTree>
    <p:extLst>
      <p:ext uri="{BB962C8B-B14F-4D97-AF65-F5344CB8AC3E}">
        <p14:creationId xmlns:p14="http://schemas.microsoft.com/office/powerpoint/2010/main" val="2120962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5CC1B-EBF5-4BD1-B232-31BDC6B87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/>
              <a:t>Вебсайт</a:t>
            </a:r>
            <a:r>
              <a:rPr lang="uk-UA" dirty="0"/>
              <a:t> коледжу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40BC18F-E796-43D3-A28D-291E41F6A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15DEAB-2BB2-4B11-A284-03049D4644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539462"/>
            <a:ext cx="8776697" cy="496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35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CD301-065B-421C-8543-36134AF9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Відвідуваність сайту за останні 12 місяців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98939C1B-1DFF-4DBD-B6BF-29B75D99C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387" y="1775012"/>
            <a:ext cx="11456897" cy="306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3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F2A76-11B8-44C8-80C5-9772D821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407" y="236508"/>
            <a:ext cx="8911687" cy="1280890"/>
          </a:xfrm>
        </p:spPr>
        <p:txBody>
          <a:bodyPr/>
          <a:lstStyle/>
          <a:p>
            <a:pPr algn="ctr"/>
            <a:r>
              <a:rPr lang="uk-UA" dirty="0"/>
              <a:t>Статистика відвідувань із різних країн світу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C0931E4-9F98-486D-ADC9-DBB82381F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52AF7C-0988-42D9-B59E-1A74EC09A4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75" y="1076134"/>
            <a:ext cx="4463935" cy="2469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84FED3-20DB-4A81-95F4-8DAFF15CB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224" y="1449322"/>
            <a:ext cx="3096057" cy="3029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082218-F788-477A-91C6-6591B4589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527" y="3622624"/>
            <a:ext cx="2600688" cy="3124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10131E-492E-4488-8E72-ED84F3925C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7808" y="1859537"/>
            <a:ext cx="3334215" cy="3372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83384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9299B-F928-4971-AF27-72C709613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394" y="306333"/>
            <a:ext cx="8911687" cy="1280890"/>
          </a:xfrm>
        </p:spPr>
        <p:txBody>
          <a:bodyPr/>
          <a:lstStyle/>
          <a:p>
            <a:r>
              <a:rPr lang="uk-UA" dirty="0"/>
              <a:t>Порівняння із сайтом Берегівського медичного фахового коледжу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0E203A-F4B4-44FF-A38A-B7628183B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63AE6F-A900-4BC7-922E-044C1AE419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498" y="4420816"/>
            <a:ext cx="9391650" cy="25108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2964D2-EA58-4DA4-B969-F8C153F61D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206" y="1663644"/>
            <a:ext cx="9078065" cy="25126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25A139-9E13-4472-A885-E50E26F54730}"/>
              </a:ext>
            </a:extLst>
          </p:cNvPr>
          <p:cNvSpPr txBox="1"/>
          <p:nvPr/>
        </p:nvSpPr>
        <p:spPr>
          <a:xfrm>
            <a:off x="9681882" y="2020869"/>
            <a:ext cx="131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БФМК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37F75-4D6C-4256-A8BC-DE07D3C45EAC}"/>
              </a:ext>
            </a:extLst>
          </p:cNvPr>
          <p:cNvSpPr txBox="1"/>
          <p:nvPr/>
        </p:nvSpPr>
        <p:spPr>
          <a:xfrm>
            <a:off x="10058400" y="4775742"/>
            <a:ext cx="1270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ПГФК</a:t>
            </a:r>
          </a:p>
        </p:txBody>
      </p:sp>
    </p:spTree>
    <p:extLst>
      <p:ext uri="{BB962C8B-B14F-4D97-AF65-F5344CB8AC3E}">
        <p14:creationId xmlns:p14="http://schemas.microsoft.com/office/powerpoint/2010/main" val="10160783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9DB26-EA52-4CEE-AE50-2049BEB4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Фінансове забезпечення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B0E18-46F2-4264-8702-858634E3E5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6883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CE49327A-1C48-DFE6-50AC-E0DA97A4C3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348833"/>
              </p:ext>
            </p:extLst>
          </p:nvPr>
        </p:nvGraphicFramePr>
        <p:xfrm>
          <a:off x="2070846" y="1093694"/>
          <a:ext cx="10121153" cy="4818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6635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B76CF-FC82-4176-A510-F8585BDB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819" y="211734"/>
            <a:ext cx="8911687" cy="1280890"/>
          </a:xfrm>
        </p:spPr>
        <p:txBody>
          <a:bodyPr>
            <a:noAutofit/>
          </a:bodyPr>
          <a:lstStyle/>
          <a:p>
            <a:r>
              <a:rPr lang="ru-RU" sz="2800" dirty="0" err="1"/>
              <a:t>Коледж</a:t>
            </a:r>
            <a:r>
              <a:rPr lang="ru-RU" sz="2800" dirty="0"/>
              <a:t> </a:t>
            </a:r>
            <a:r>
              <a:rPr lang="ru-RU" sz="2800" dirty="0" err="1"/>
              <a:t>отримав</a:t>
            </a:r>
            <a:r>
              <a:rPr lang="ru-RU" sz="2800" dirty="0"/>
              <a:t> </a:t>
            </a:r>
            <a:r>
              <a:rPr lang="ru-RU" sz="2800" dirty="0" err="1"/>
              <a:t>ліцензію</a:t>
            </a:r>
            <a:r>
              <a:rPr lang="ru-RU" sz="2800" dirty="0"/>
              <a:t> на право </a:t>
            </a:r>
            <a:r>
              <a:rPr lang="ru-RU" sz="2800" dirty="0" err="1"/>
              <a:t>здійснення</a:t>
            </a:r>
            <a:r>
              <a:rPr lang="ru-RU" sz="2800" dirty="0"/>
              <a:t> </a:t>
            </a:r>
            <a:r>
              <a:rPr lang="ru-RU" sz="2800" dirty="0" err="1"/>
              <a:t>освітньої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2800" dirty="0"/>
              <a:t> у </a:t>
            </a:r>
            <a:r>
              <a:rPr lang="ru-RU" sz="2800" dirty="0" err="1"/>
              <a:t>сфері</a:t>
            </a:r>
            <a:r>
              <a:rPr lang="ru-RU" sz="2800" dirty="0"/>
              <a:t> </a:t>
            </a:r>
            <a:r>
              <a:rPr lang="ru-RU" sz="2800" dirty="0" err="1"/>
              <a:t>фахової</a:t>
            </a:r>
            <a:r>
              <a:rPr lang="ru-RU" sz="2800" dirty="0"/>
              <a:t> </a:t>
            </a:r>
            <a:r>
              <a:rPr lang="ru-RU" sz="2800" dirty="0" err="1"/>
              <a:t>передвищої</a:t>
            </a:r>
            <a:r>
              <a:rPr lang="ru-RU" sz="2800" dirty="0"/>
              <a:t> </a:t>
            </a:r>
            <a:r>
              <a:rPr lang="ru-RU" sz="2800" dirty="0" err="1"/>
              <a:t>освіти</a:t>
            </a:r>
            <a:r>
              <a:rPr lang="ru-RU" sz="2800" dirty="0"/>
              <a:t> за такими </a:t>
            </a:r>
            <a:r>
              <a:rPr lang="ru-RU" sz="2800" dirty="0" err="1"/>
              <a:t>галузями</a:t>
            </a:r>
            <a:r>
              <a:rPr lang="ru-RU" sz="2800" dirty="0"/>
              <a:t> </a:t>
            </a:r>
            <a:r>
              <a:rPr lang="ru-RU" sz="2800" dirty="0" err="1"/>
              <a:t>знань</a:t>
            </a:r>
            <a:r>
              <a:rPr lang="ru-RU" sz="2800" dirty="0"/>
              <a:t> та </a:t>
            </a:r>
            <a:r>
              <a:rPr lang="ru-RU" sz="2800" dirty="0" err="1"/>
              <a:t>спеціальностями</a:t>
            </a:r>
            <a:r>
              <a:rPr lang="ru-RU" sz="2800" dirty="0"/>
              <a:t>:</a:t>
            </a:r>
            <a:endParaRPr lang="uk-UA" sz="2800" dirty="0"/>
          </a:p>
        </p:txBody>
      </p:sp>
      <p:graphicFrame>
        <p:nvGraphicFramePr>
          <p:cNvPr id="7" name="Місце для вмісту 6">
            <a:extLst>
              <a:ext uri="{FF2B5EF4-FFF2-40B4-BE49-F238E27FC236}">
                <a16:creationId xmlns:a16="http://schemas.microsoft.com/office/drawing/2014/main" id="{9296B363-F35E-4729-A27F-40D9D1A441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613447"/>
              </p:ext>
            </p:extLst>
          </p:nvPr>
        </p:nvGraphicFramePr>
        <p:xfrm>
          <a:off x="2837989" y="2161072"/>
          <a:ext cx="7121800" cy="44851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3321">
                  <a:extLst>
                    <a:ext uri="{9D8B030D-6E8A-4147-A177-3AD203B41FA5}">
                      <a16:colId xmlns:a16="http://schemas.microsoft.com/office/drawing/2014/main" val="3059672213"/>
                    </a:ext>
                  </a:extLst>
                </a:gridCol>
                <a:gridCol w="590068">
                  <a:extLst>
                    <a:ext uri="{9D8B030D-6E8A-4147-A177-3AD203B41FA5}">
                      <a16:colId xmlns:a16="http://schemas.microsoft.com/office/drawing/2014/main" val="3644070880"/>
                    </a:ext>
                  </a:extLst>
                </a:gridCol>
                <a:gridCol w="1567876">
                  <a:extLst>
                    <a:ext uri="{9D8B030D-6E8A-4147-A177-3AD203B41FA5}">
                      <a16:colId xmlns:a16="http://schemas.microsoft.com/office/drawing/2014/main" val="2655655464"/>
                    </a:ext>
                  </a:extLst>
                </a:gridCol>
                <a:gridCol w="1772155">
                  <a:extLst>
                    <a:ext uri="{9D8B030D-6E8A-4147-A177-3AD203B41FA5}">
                      <a16:colId xmlns:a16="http://schemas.microsoft.com/office/drawing/2014/main" val="1097387274"/>
                    </a:ext>
                  </a:extLst>
                </a:gridCol>
                <a:gridCol w="1772155">
                  <a:extLst>
                    <a:ext uri="{9D8B030D-6E8A-4147-A177-3AD203B41FA5}">
                      <a16:colId xmlns:a16="http://schemas.microsoft.com/office/drawing/2014/main" val="1611386769"/>
                    </a:ext>
                  </a:extLst>
                </a:gridCol>
                <a:gridCol w="826225">
                  <a:extLst>
                    <a:ext uri="{9D8B030D-6E8A-4147-A177-3AD203B41FA5}">
                      <a16:colId xmlns:a16="http://schemas.microsoft.com/office/drawing/2014/main" val="3150286074"/>
                    </a:ext>
                  </a:extLst>
                </a:gridCol>
              </a:tblGrid>
              <a:tr h="787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№ з/п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Шифр галузі знань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Назва галузі знань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Код спеціальності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Назва спеціальності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Ліцензований обсяг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6803170"/>
                  </a:ext>
                </a:extLst>
              </a:tr>
              <a:tr h="3887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1.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A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Освіта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A7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Фізична культура і спорт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60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9220557"/>
                  </a:ext>
                </a:extLst>
              </a:tr>
              <a:tr h="38870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2.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D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Бізнес, адміністрування та право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D1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Облік і оподаткування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75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9146802"/>
                  </a:ext>
                </a:extLst>
              </a:tr>
              <a:tr h="78756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D2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Фінанси, банківська справа, страхування та фондовий ринок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55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3263053"/>
                  </a:ext>
                </a:extLst>
              </a:tr>
              <a:tr h="588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3.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F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Інформаційна технології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F2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Інженерія програмного забезпечення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120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6165688"/>
                  </a:ext>
                </a:extLst>
              </a:tr>
              <a:tr h="38870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4.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G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Інженерія, виробництво та будівництво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G18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Геодезія та землеустрій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40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0965424"/>
                  </a:ext>
                </a:extLst>
              </a:tr>
              <a:tr h="38870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G19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Будівництво та цивільна інженерія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25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340309"/>
                  </a:ext>
                </a:extLst>
              </a:tr>
              <a:tr h="18927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5.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J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Транспорт і туризм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J3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Туризм і рекреація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40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064652"/>
                  </a:ext>
                </a:extLst>
              </a:tr>
              <a:tr h="38870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J8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Автомобільний транспорт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60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6484132"/>
                  </a:ext>
                </a:extLst>
              </a:tr>
              <a:tr h="189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6.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08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Право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081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effectLst/>
                        </a:rPr>
                        <a:t>Право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effectLst/>
                        </a:rPr>
                        <a:t>150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6005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3942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6181D2AB-1E93-E18B-BF8F-28B903685A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281020"/>
              </p:ext>
            </p:extLst>
          </p:nvPr>
        </p:nvGraphicFramePr>
        <p:xfrm>
          <a:off x="2241176" y="860612"/>
          <a:ext cx="9263437" cy="505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69176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E4DD28B7-B68C-726A-EA35-0D2375A898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313150"/>
              </p:ext>
            </p:extLst>
          </p:nvPr>
        </p:nvGraphicFramePr>
        <p:xfrm>
          <a:off x="2794000" y="751841"/>
          <a:ext cx="8331200" cy="5273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49231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іаграма 1">
            <a:extLst>
              <a:ext uri="{FF2B5EF4-FFF2-40B4-BE49-F238E27FC236}">
                <a16:creationId xmlns:a16="http://schemas.microsoft.com/office/drawing/2014/main" id="{B3397615-7F26-419D-31FD-892A633A02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0276850"/>
              </p:ext>
            </p:extLst>
          </p:nvPr>
        </p:nvGraphicFramePr>
        <p:xfrm>
          <a:off x="2550160" y="548640"/>
          <a:ext cx="8564880" cy="5425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52390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B53769-D9EC-4262-96E3-5FE0A70A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Плани на майбутнє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754BBA-FA3C-4572-B61E-6DA54CC67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Підготовка фахівців відповідно до потреб ринку праці.</a:t>
            </a:r>
          </a:p>
          <a:p>
            <a:r>
              <a:rPr lang="uk-UA" dirty="0"/>
              <a:t>Ліцензування спеціальності «Автоматизація, комп</a:t>
            </a:r>
            <a:r>
              <a:rPr lang="en-US" dirty="0"/>
              <a:t>`</a:t>
            </a:r>
            <a:r>
              <a:rPr lang="uk-UA" dirty="0" err="1"/>
              <a:t>ютерно</a:t>
            </a:r>
            <a:r>
              <a:rPr lang="uk-UA" dirty="0"/>
              <a:t>-інтегровані технології, робототехніка» з впровадженням дуальної освіти.</a:t>
            </a:r>
          </a:p>
          <a:p>
            <a:r>
              <a:rPr lang="uk-UA" dirty="0"/>
              <a:t>Посилення технічного забезпечення.</a:t>
            </a:r>
          </a:p>
          <a:p>
            <a:r>
              <a:rPr lang="uk-UA" dirty="0"/>
              <a:t>Використання міжнародного досвіду у подоланні освітніх втрат.</a:t>
            </a:r>
          </a:p>
          <a:p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400642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83272-A887-4D81-A8BC-1084730E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360" y="624109"/>
            <a:ext cx="8911687" cy="1280890"/>
          </a:xfrm>
        </p:spPr>
        <p:txBody>
          <a:bodyPr/>
          <a:lstStyle/>
          <a:p>
            <a:r>
              <a:rPr lang="uk-UA" dirty="0"/>
              <a:t>Дякую за увагу!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3491E920-813E-4B74-85CE-56AB6973B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376" y="1828800"/>
            <a:ext cx="3778250" cy="3778250"/>
          </a:xfrm>
        </p:spPr>
      </p:pic>
      <p:pic>
        <p:nvPicPr>
          <p:cNvPr id="2050" name="Picture 2" descr="ᐉ Символіка України &quot;Прапор, герб України&quot; 90х90 см • Краща ціна в Києві,  Україні • Купити в Епіцентр">
            <a:extLst>
              <a:ext uri="{FF2B5EF4-FFF2-40B4-BE49-F238E27FC236}">
                <a16:creationId xmlns:a16="http://schemas.microsoft.com/office/drawing/2014/main" id="{1181E75B-86BE-4A57-9B28-F49B15323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2649" y="34037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860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1C5F6-332F-4C3D-877F-7D87D88D7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20596"/>
          </a:xfrm>
        </p:spPr>
        <p:txBody>
          <a:bodyPr/>
          <a:lstStyle/>
          <a:p>
            <a:r>
              <a:rPr lang="uk-UA" dirty="0"/>
              <a:t>Результати вступної кампанії</a:t>
            </a:r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7B702D07-BC88-440E-AB53-DF589D997B3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29076703"/>
              </p:ext>
            </p:extLst>
          </p:nvPr>
        </p:nvGraphicFramePr>
        <p:xfrm>
          <a:off x="2338201" y="1819835"/>
          <a:ext cx="4313237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8FBD8D4E-AED7-43DD-B609-D65364D0320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25982226"/>
              </p:ext>
            </p:extLst>
          </p:nvPr>
        </p:nvGraphicFramePr>
        <p:xfrm>
          <a:off x="7191375" y="1946275"/>
          <a:ext cx="4313238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921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426EC-8AF4-470A-AA3E-B4FB8B20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1278"/>
          </a:xfrm>
        </p:spPr>
        <p:txBody>
          <a:bodyPr/>
          <a:lstStyle/>
          <a:p>
            <a:r>
              <a:rPr lang="uk-UA" dirty="0"/>
              <a:t>Контингент студентів</a:t>
            </a: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29179E97-6286-468A-909A-668677892CA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20938" y="1524000"/>
          <a:ext cx="9083675" cy="438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9559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40046-278F-4957-A68D-0513214D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Кадрове забезпечення освітнього процесу</a:t>
            </a: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3E4774FF-8311-4F40-BF63-A5AF6D5F5C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641050"/>
              </p:ext>
            </p:extLst>
          </p:nvPr>
        </p:nvGraphicFramePr>
        <p:xfrm>
          <a:off x="2589213" y="2133600"/>
          <a:ext cx="9289022" cy="446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8315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7855C-08EF-43B9-B7B1-7F77D838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384" y="306333"/>
            <a:ext cx="9790228" cy="1280890"/>
          </a:xfrm>
        </p:spPr>
        <p:txBody>
          <a:bodyPr>
            <a:normAutofit fontScale="90000"/>
          </a:bodyPr>
          <a:lstStyle/>
          <a:p>
            <a:r>
              <a:rPr lang="uk-UA" dirty="0"/>
              <a:t>До викладання фахових дисциплін постійно долучаються викладачі університету</a:t>
            </a: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7F156623-A9CC-AD02-7F14-CC9485E28D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209414"/>
              </p:ext>
            </p:extLst>
          </p:nvPr>
        </p:nvGraphicFramePr>
        <p:xfrm>
          <a:off x="2436813" y="1587500"/>
          <a:ext cx="8915400" cy="377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0644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B0464-6FDD-452A-9C8A-499E27A4E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6102"/>
          </a:xfrm>
        </p:spPr>
        <p:txBody>
          <a:bodyPr/>
          <a:lstStyle/>
          <a:p>
            <a:r>
              <a:rPr lang="uk-UA" dirty="0"/>
              <a:t>Навчально-методична робота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95A5913-351D-4CE6-A8D7-45949CA9F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247" y="1470212"/>
            <a:ext cx="9281365" cy="4441010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     У період 2020-2025рр. коледж акредитував освітньо-професійні програми :</a:t>
            </a:r>
          </a:p>
          <a:p>
            <a:pPr lvl="2"/>
            <a:r>
              <a:rPr lang="uk-UA" dirty="0"/>
              <a:t>Землевпорядкування;</a:t>
            </a:r>
          </a:p>
          <a:p>
            <a:pPr lvl="2"/>
            <a:r>
              <a:rPr lang="uk-UA" dirty="0"/>
              <a:t>Фінанси, банківська справа, страхування.</a:t>
            </a:r>
          </a:p>
          <a:p>
            <a:pPr marL="457200" lvl="1" indent="0">
              <a:buNone/>
            </a:pPr>
            <a:r>
              <a:rPr lang="uk-UA" sz="1800" dirty="0"/>
              <a:t>У 2024 році ліцензовано 2 спеціальності:</a:t>
            </a:r>
          </a:p>
          <a:p>
            <a:pPr lvl="2"/>
            <a:r>
              <a:rPr lang="uk-UA" sz="1600" dirty="0"/>
              <a:t>Фізична культура і спорт;</a:t>
            </a:r>
          </a:p>
          <a:p>
            <a:pPr lvl="2"/>
            <a:r>
              <a:rPr lang="uk-UA" sz="1600" dirty="0"/>
              <a:t>Автомобільний транспорт.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uk-UA" sz="1800" dirty="0"/>
              <a:t>Станом на сьогодні подано заявки на ліцензування спеціальностей «Правоохоронна діяльність» та  «Фармація».</a:t>
            </a:r>
          </a:p>
          <a:p>
            <a:pPr marL="457200" lvl="1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246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Override1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9632</TotalTime>
  <Words>1054</Words>
  <Application>Microsoft Office PowerPoint</Application>
  <PresentationFormat>Широкий екран</PresentationFormat>
  <Paragraphs>196</Paragraphs>
  <Slides>44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44</vt:i4>
      </vt:variant>
    </vt:vector>
  </HeadingPairs>
  <TitlesOfParts>
    <vt:vector size="54" baseType="lpstr">
      <vt:lpstr>Arial</vt:lpstr>
      <vt:lpstr>Bahnschrift SemiBold</vt:lpstr>
      <vt:lpstr>Calibri</vt:lpstr>
      <vt:lpstr>Century Gothic</vt:lpstr>
      <vt:lpstr>HelveticaNeue</vt:lpstr>
      <vt:lpstr>Roboto</vt:lpstr>
      <vt:lpstr>Times New Roman</vt:lpstr>
      <vt:lpstr>Wingdings</vt:lpstr>
      <vt:lpstr>Wingdings 3</vt:lpstr>
      <vt:lpstr>Віхоть</vt:lpstr>
      <vt:lpstr>Про навчальну, наукову та виховну діяльність Природничо-гуманітарного фахового коледжу ДВНЗ «УжНУ»</vt:lpstr>
      <vt:lpstr>Презентація PowerPoint</vt:lpstr>
      <vt:lpstr>Показники діяльності </vt:lpstr>
      <vt:lpstr>Коледж отримав ліцензію на право здійснення освітньої діяльності у сфері фахової передвищої освіти за такими галузями знань та спеціальностями:</vt:lpstr>
      <vt:lpstr>Результати вступної кампанії</vt:lpstr>
      <vt:lpstr>Контингент студентів</vt:lpstr>
      <vt:lpstr>Кадрове забезпечення освітнього процесу</vt:lpstr>
      <vt:lpstr>До викладання фахових дисциплін постійно долучаються викладачі університету</vt:lpstr>
      <vt:lpstr>Навчально-методична робота</vt:lpstr>
      <vt:lpstr>Навчально-методична робота</vt:lpstr>
      <vt:lpstr>Найкращим показником якості підготовки студентів є їхні досягнення у фахових конкурсах, олімпіадах та інших інтелектуальних змаганнях, які підтверджують високий рівень знань, професійних навичок та мотивації до навчання.</vt:lpstr>
      <vt:lpstr>Досягнення коледжан</vt:lpstr>
      <vt:lpstr>Досягнення коледжан</vt:lpstr>
      <vt:lpstr>Досягнення коледжан</vt:lpstr>
      <vt:lpstr>Досягнення коледжан</vt:lpstr>
      <vt:lpstr>Досягнення коледжан</vt:lpstr>
      <vt:lpstr>Досягнення коледжан</vt:lpstr>
      <vt:lpstr>Участь у предметних інтернет-олімпіадах та конкурсах</vt:lpstr>
      <vt:lpstr>Інтернет-олімпіади з інформатики, фізики та астрономії</vt:lpstr>
      <vt:lpstr>Інтернет-олімпіада з математики</vt:lpstr>
      <vt:lpstr>ВИХОВНА РОБОТА</vt:lpstr>
      <vt:lpstr>Студентська рада</vt:lpstr>
      <vt:lpstr>Національно-патріотичне та громадянське виховання</vt:lpstr>
      <vt:lpstr>Художньо-естетичне та морально-етичне виховання</vt:lpstr>
      <vt:lpstr>Правове виховання</vt:lpstr>
      <vt:lpstr>Екологічне виховання</vt:lpstr>
      <vt:lpstr>Фізичне виховання</vt:lpstr>
      <vt:lpstr>Дві золоті медалі здобула студентка Природничо-гуманітарного фахового коледжу ДВНЗ "УжНУ" Богдана Лехман на чемпіонаті Європи з армреслінгу серед юніорів у Молдові  (2023 рік). </vt:lpstr>
      <vt:lpstr>Волонтерська діяльність</vt:lpstr>
      <vt:lpstr>Профорієнтаційна робота  у коледжі спрямована на вирішення таких завдань:</vt:lpstr>
      <vt:lpstr>Профорієнтаційна робота</vt:lpstr>
      <vt:lpstr>Бібліотека</vt:lpstr>
      <vt:lpstr>Тематичні виставки бібліотеки</vt:lpstr>
      <vt:lpstr>Вебсайт коледжу</vt:lpstr>
      <vt:lpstr>Відвідуваність сайту за останні 12 місяців</vt:lpstr>
      <vt:lpstr>Статистика відвідувань із різних країн світу</vt:lpstr>
      <vt:lpstr>Порівняння із сайтом Берегівського медичного фахового коледжу</vt:lpstr>
      <vt:lpstr>Фінансове забезпечення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Плани на майбутнє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директора</dc:title>
  <dc:creator>Наталія Александра</dc:creator>
  <cp:lastModifiedBy>Іван</cp:lastModifiedBy>
  <cp:revision>41</cp:revision>
  <dcterms:created xsi:type="dcterms:W3CDTF">2025-04-14T12:24:09Z</dcterms:created>
  <dcterms:modified xsi:type="dcterms:W3CDTF">2025-07-31T05:51:11Z</dcterms:modified>
</cp:coreProperties>
</file>